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65" r:id="rId4"/>
    <p:sldId id="266" r:id="rId5"/>
    <p:sldId id="267" r:id="rId6"/>
    <p:sldId id="268" r:id="rId7"/>
    <p:sldId id="269" r:id="rId8"/>
    <p:sldId id="270" r:id="rId9"/>
    <p:sldId id="271" r:id="rId10"/>
    <p:sldId id="259" r:id="rId11"/>
    <p:sldId id="272" r:id="rId12"/>
    <p:sldId id="260" r:id="rId13"/>
    <p:sldId id="273" r:id="rId14"/>
    <p:sldId id="261" r:id="rId15"/>
    <p:sldId id="262" r:id="rId16"/>
    <p:sldId id="263" r:id="rId17"/>
    <p:sldId id="264"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600E457-22D2-4FC5-ADCC-F8BDD6763E4C}">
          <p14:sldIdLst>
            <p14:sldId id="257"/>
            <p14:sldId id="258"/>
            <p14:sldId id="265"/>
            <p14:sldId id="266"/>
            <p14:sldId id="267"/>
            <p14:sldId id="268"/>
            <p14:sldId id="269"/>
            <p14:sldId id="270"/>
            <p14:sldId id="271"/>
            <p14:sldId id="259"/>
            <p14:sldId id="272"/>
            <p14:sldId id="260"/>
            <p14:sldId id="273"/>
            <p14:sldId id="261"/>
            <p14:sldId id="262"/>
            <p14:sldId id="263"/>
            <p14:sldId id="26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1B12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159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emeni\Desktop\Data%20Analysis\data\Railway%20Analysi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emeni\Desktop\Data%20Analysis\data\Railway%20Analys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emeni\Desktop\Data%20Analysis\data\Railway%20Analysi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emeni\Desktop\Data%20Analysis\data\Railway%20Analysi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emeni\Desktop\Data%20Analysis\data\Railway%20Analysi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emeni\Desktop\Data%20Analysis\data\Railway%20Analysi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emeni\Desktop\Data%20Analysis\data\Railway%20Analysi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emeni\Desktop\Data%20Analysis\data\Railway%20Analysi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emeni\Desktop\Data%20Analysis\data\Railway%20Analysi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[Railway Analysis.xlsx]pivot!PivotTable12</c:name>
    <c:fmtId val="46"/>
  </c:pivotSource>
  <c:chart>
    <c:title>
      <c:tx>
        <c:rich>
          <a:bodyPr rot="0" spcFirstLastPara="1" vertOverflow="ellipsis" vert="horz" wrap="square" anchor="ctr" anchorCtr="1"/>
          <a:lstStyle/>
          <a:p>
            <a:pPr algn="ctr" rtl="0">
              <a:defRPr lang="en-US" sz="1200" b="1" i="0" u="none" strike="noStrike" kern="1200" spc="100" baseline="0">
                <a:solidFill>
                  <a:schemeClr val="tx1"/>
                </a:solidFill>
                <a:effectLst>
                  <a:outerShdw blurRad="50800" dist="38100" dir="5400000" algn="t" rotWithShape="0">
                    <a:prstClr val="black">
                      <a:alpha val="40000"/>
                    </a:prstClr>
                  </a:outerShdw>
                </a:effectLst>
                <a:latin typeface="Outfit" pitchFamily="2" charset="0"/>
                <a:ea typeface="+mn-ea"/>
                <a:cs typeface="+mn-cs"/>
              </a:defRPr>
            </a:pPr>
            <a:r>
              <a:rPr lang="en-US" sz="1200" b="1" i="0" u="none" strike="noStrike" kern="1200" spc="100" baseline="0" dirty="0">
                <a:solidFill>
                  <a:schemeClr val="tx1"/>
                </a:solidFill>
                <a:effectLst>
                  <a:outerShdw blurRad="50800" dist="38100" dir="5400000" algn="t" rotWithShape="0">
                    <a:prstClr val="black">
                      <a:alpha val="40000"/>
                    </a:prstClr>
                  </a:outerShdw>
                </a:effectLst>
                <a:latin typeface="Outfit" pitchFamily="2" charset="0"/>
                <a:ea typeface="+mn-ea"/>
                <a:cs typeface="+mn-cs"/>
              </a:rPr>
              <a:t>On-Time Performance</a:t>
            </a:r>
          </a:p>
        </c:rich>
      </c:tx>
      <c:layout>
        <c:manualLayout>
          <c:xMode val="edge"/>
          <c:yMode val="edge"/>
          <c:x val="1.5064939860243143E-3"/>
          <c:y val="9.7988844120054761E-4"/>
        </c:manualLayout>
      </c:layout>
      <c:overlay val="0"/>
      <c:spPr>
        <a:solidFill>
          <a:srgbClr val="E1B12C"/>
        </a:solidFill>
        <a:ln>
          <a:noFill/>
        </a:ln>
        <a:effectLst/>
      </c:spPr>
      <c:txPr>
        <a:bodyPr rot="0" spcFirstLastPara="1" vertOverflow="ellipsis" vert="horz" wrap="square" anchor="ctr" anchorCtr="1"/>
        <a:lstStyle/>
        <a:p>
          <a:pPr algn="ctr" rtl="0">
            <a:defRPr lang="en-US" sz="1200" b="1" i="0" u="none" strike="noStrike" kern="1200" spc="100" baseline="0">
              <a:solidFill>
                <a:schemeClr val="tx1"/>
              </a:solidFill>
              <a:effectLst>
                <a:outerShdw blurRad="50800" dist="38100" dir="5400000" algn="t" rotWithShape="0">
                  <a:prstClr val="black">
                    <a:alpha val="40000"/>
                  </a:prstClr>
                </a:outerShdw>
              </a:effectLst>
              <a:latin typeface="Outfit" pitchFamily="2" charset="0"/>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rgbClr val="E1B12C"/>
          </a:solidFill>
          <a:ln w="22225">
            <a:noFill/>
          </a:ln>
          <a:effectLst/>
        </c:spPr>
        <c:marker>
          <c:symbol val="diamond"/>
          <c:size val="9"/>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rgbClr val="E1B12C"/>
          </a:solidFill>
          <a:ln w="22225">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rgbClr val="E1B12C"/>
          </a:solidFill>
          <a:ln w="22225">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pivot!$C$165</c:f>
              <c:strCache>
                <c:ptCount val="1"/>
                <c:pt idx="0">
                  <c:v>Total</c:v>
                </c:pt>
              </c:strCache>
            </c:strRef>
          </c:tx>
          <c:spPr>
            <a:solidFill>
              <a:srgbClr val="E1B12C"/>
            </a:solidFill>
            <a:ln w="22225">
              <a:noFill/>
            </a:ln>
            <a:effectLst/>
          </c:spPr>
          <c:invertIfNegative val="0"/>
          <c:cat>
            <c:strRef>
              <c:f>pivot!$B$166:$B$169</c:f>
              <c:strCache>
                <c:ptCount val="3"/>
                <c:pt idx="0">
                  <c:v>Cancelled</c:v>
                </c:pt>
                <c:pt idx="1">
                  <c:v>Delayed</c:v>
                </c:pt>
                <c:pt idx="2">
                  <c:v>On Time</c:v>
                </c:pt>
              </c:strCache>
            </c:strRef>
          </c:cat>
          <c:val>
            <c:numRef>
              <c:f>pivot!$C$166:$C$169</c:f>
              <c:numCache>
                <c:formatCode>0.00%</c:formatCode>
                <c:ptCount val="3"/>
                <c:pt idx="0">
                  <c:v>5.9394054276055985E-2</c:v>
                </c:pt>
                <c:pt idx="1">
                  <c:v>7.2410198085489527E-2</c:v>
                </c:pt>
                <c:pt idx="2">
                  <c:v>0.86819574763845453</c:v>
                </c:pt>
              </c:numCache>
            </c:numRef>
          </c:val>
          <c:extLst>
            <c:ext xmlns:c16="http://schemas.microsoft.com/office/drawing/2014/chart" uri="{C3380CC4-5D6E-409C-BE32-E72D297353CC}">
              <c16:uniqueId val="{00000000-2677-44E2-B49C-5D80D7610C62}"/>
            </c:ext>
          </c:extLst>
        </c:ser>
        <c:dLbls>
          <c:showLegendKey val="0"/>
          <c:showVal val="0"/>
          <c:showCatName val="0"/>
          <c:showSerName val="0"/>
          <c:showPercent val="0"/>
          <c:showBubbleSize val="0"/>
        </c:dLbls>
        <c:gapWidth val="150"/>
        <c:axId val="701175535"/>
        <c:axId val="701176015"/>
      </c:barChart>
      <c:catAx>
        <c:axId val="701175535"/>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rgbClr val="E1B12C"/>
                </a:solidFill>
                <a:latin typeface="+mn-lt"/>
                <a:ea typeface="+mn-ea"/>
                <a:cs typeface="+mn-cs"/>
              </a:defRPr>
            </a:pPr>
            <a:endParaRPr lang="en-US"/>
          </a:p>
        </c:txPr>
        <c:crossAx val="701176015"/>
        <c:crosses val="autoZero"/>
        <c:auto val="1"/>
        <c:lblAlgn val="ctr"/>
        <c:lblOffset val="100"/>
        <c:noMultiLvlLbl val="0"/>
      </c:catAx>
      <c:valAx>
        <c:axId val="701176015"/>
        <c:scaling>
          <c:orientation val="minMax"/>
        </c:scaling>
        <c:delete val="0"/>
        <c:axPos val="l"/>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crossAx val="7011755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[Railway Analysis.xlsx]pivot!PivotTable3</c:name>
    <c:fmtId val="40"/>
  </c:pivotSource>
  <c:chart>
    <c:title>
      <c:tx>
        <c:rich>
          <a:bodyPr rot="0" spcFirstLastPara="1" vertOverflow="ellipsis" vert="horz" wrap="square" anchor="ctr" anchorCtr="1"/>
          <a:lstStyle/>
          <a:p>
            <a:pPr algn="ctr" rtl="0">
              <a:defRPr lang="en-US" sz="1400" b="1" i="0" u="none" strike="noStrike" kern="1200" spc="100" baseline="0">
                <a:solidFill>
                  <a:schemeClr val="tx1"/>
                </a:solidFill>
                <a:effectLst>
                  <a:outerShdw blurRad="50800" dist="38100" dir="5400000" algn="t" rotWithShape="0">
                    <a:prstClr val="black">
                      <a:alpha val="40000"/>
                    </a:prstClr>
                  </a:outerShdw>
                </a:effectLst>
                <a:latin typeface="Outfit" pitchFamily="2" charset="0"/>
                <a:ea typeface="+mn-ea"/>
                <a:cs typeface="+mn-cs"/>
              </a:defRPr>
            </a:pPr>
            <a:r>
              <a:rPr lang="en-US" sz="1400" b="1" i="0" u="none" strike="noStrike" kern="1200" spc="100" baseline="0">
                <a:solidFill>
                  <a:schemeClr val="tx1"/>
                </a:solidFill>
                <a:effectLst>
                  <a:outerShdw blurRad="50800" dist="38100" dir="5400000" algn="t" rotWithShape="0">
                    <a:prstClr val="black">
                      <a:alpha val="40000"/>
                    </a:prstClr>
                  </a:outerShdw>
                </a:effectLst>
                <a:latin typeface="Outfit" pitchFamily="2" charset="0"/>
                <a:ea typeface="+mn-ea"/>
                <a:cs typeface="+mn-cs"/>
              </a:rPr>
              <a:t>Ticket Class Revenue</a:t>
            </a:r>
          </a:p>
        </c:rich>
      </c:tx>
      <c:layout>
        <c:manualLayout>
          <c:xMode val="edge"/>
          <c:yMode val="edge"/>
          <c:x val="2.2717839026534774E-3"/>
          <c:y val="0"/>
        </c:manualLayout>
      </c:layout>
      <c:overlay val="0"/>
      <c:spPr>
        <a:solidFill>
          <a:srgbClr val="E1B12C"/>
        </a:solidFill>
        <a:ln>
          <a:noFill/>
        </a:ln>
        <a:effectLst/>
      </c:spPr>
      <c:txPr>
        <a:bodyPr rot="0" spcFirstLastPara="1" vertOverflow="ellipsis" vert="horz" wrap="square" anchor="ctr" anchorCtr="1"/>
        <a:lstStyle/>
        <a:p>
          <a:pPr algn="ctr" rtl="0">
            <a:defRPr lang="en-US" sz="1400" b="1" i="0" u="none" strike="noStrike" kern="1200" spc="100" baseline="0">
              <a:solidFill>
                <a:schemeClr val="tx1"/>
              </a:solidFill>
              <a:effectLst>
                <a:outerShdw blurRad="50800" dist="38100" dir="5400000" algn="t" rotWithShape="0">
                  <a:prstClr val="black">
                    <a:alpha val="40000"/>
                  </a:prstClr>
                </a:outerShdw>
              </a:effectLst>
              <a:latin typeface="Outfit" pitchFamily="2" charset="0"/>
              <a:ea typeface="+mn-ea"/>
              <a:cs typeface="+mn-cs"/>
            </a:defRPr>
          </a:pPr>
          <a:endParaRPr lang="en-US"/>
        </a:p>
      </c:txPr>
    </c:title>
    <c:autoTitleDeleted val="0"/>
    <c:pivotFmts>
      <c:pivotFmt>
        <c:idx val="0"/>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1"/>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2"/>
      </c:pivotFmt>
      <c:pivotFmt>
        <c:idx val="3"/>
      </c:pivotFmt>
      <c:pivotFmt>
        <c:idx val="4"/>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5"/>
        <c:spPr>
          <a:solidFill>
            <a:srgbClr val="7F8C8D"/>
          </a:solidFill>
          <a:ln>
            <a:noFill/>
          </a:ln>
          <a:effectLst>
            <a:outerShdw blurRad="254000" sx="102000" sy="102000" algn="ctr" rotWithShape="0">
              <a:prstClr val="black">
                <a:alpha val="20000"/>
              </a:prstClr>
            </a:outerShdw>
          </a:effectLst>
        </c:spPr>
      </c:pivotFmt>
      <c:pivotFmt>
        <c:idx val="6"/>
        <c:spPr>
          <a:solidFill>
            <a:srgbClr val="E1B12C"/>
          </a:solidFill>
          <a:ln>
            <a:noFill/>
          </a:ln>
          <a:effectLst>
            <a:outerShdw blurRad="254000" sx="102000" sy="102000" algn="ctr" rotWithShape="0">
              <a:prstClr val="black">
                <a:alpha val="20000"/>
              </a:prstClr>
            </a:outerShdw>
          </a:effectLst>
        </c:spPr>
      </c:pivotFmt>
      <c:pivotFmt>
        <c:idx val="7"/>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8"/>
        <c:spPr>
          <a:solidFill>
            <a:srgbClr val="7F8C8D"/>
          </a:solidFill>
          <a:ln>
            <a:noFill/>
          </a:ln>
          <a:effectLst>
            <a:outerShdw blurRad="254000" sx="102000" sy="102000" algn="ctr" rotWithShape="0">
              <a:prstClr val="black">
                <a:alpha val="20000"/>
              </a:prstClr>
            </a:outerShdw>
          </a:effectLst>
        </c:spPr>
      </c:pivotFmt>
      <c:pivotFmt>
        <c:idx val="9"/>
        <c:spPr>
          <a:solidFill>
            <a:srgbClr val="E1B12C"/>
          </a:solidFill>
          <a:ln>
            <a:noFill/>
          </a:ln>
          <a:effectLst>
            <a:outerShdw blurRad="254000" sx="102000" sy="102000" algn="ctr" rotWithShape="0">
              <a:prstClr val="black">
                <a:alpha val="20000"/>
              </a:prstClr>
            </a:outerShdw>
          </a:effectLst>
        </c:spPr>
      </c:pivotFmt>
      <c:pivotFmt>
        <c:idx val="10"/>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1"/>
        <c:spPr>
          <a:solidFill>
            <a:srgbClr val="7F8C8D"/>
          </a:solidFill>
          <a:ln>
            <a:noFill/>
          </a:ln>
          <a:effectLst>
            <a:outerShdw blurRad="254000" sx="102000" sy="102000" algn="ctr" rotWithShape="0">
              <a:prstClr val="black">
                <a:alpha val="20000"/>
              </a:prstClr>
            </a:outerShdw>
          </a:effectLst>
        </c:spPr>
      </c:pivotFmt>
      <c:pivotFmt>
        <c:idx val="12"/>
        <c:spPr>
          <a:solidFill>
            <a:srgbClr val="E1B12C"/>
          </a:solidFill>
          <a:ln>
            <a:noFill/>
          </a:ln>
          <a:effectLst>
            <a:outerShdw blurRad="254000" sx="102000" sy="102000" algn="ctr" rotWithShape="0">
              <a:prstClr val="black">
                <a:alpha val="20000"/>
              </a:prstClr>
            </a:outerShdw>
          </a:effectLst>
        </c:spPr>
      </c:pivotFmt>
    </c:pivotFmts>
    <c:plotArea>
      <c:layout/>
      <c:pieChart>
        <c:varyColors val="1"/>
        <c:ser>
          <c:idx val="0"/>
          <c:order val="0"/>
          <c:tx>
            <c:strRef>
              <c:f>pivot!$C$80</c:f>
              <c:strCache>
                <c:ptCount val="1"/>
                <c:pt idx="0">
                  <c:v>Total</c:v>
                </c:pt>
              </c:strCache>
            </c:strRef>
          </c:tx>
          <c:dPt>
            <c:idx val="0"/>
            <c:bubble3D val="0"/>
            <c:spPr>
              <a:solidFill>
                <a:srgbClr val="7F8C8D"/>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5DD6-4326-8E88-4C450EF4931D}"/>
              </c:ext>
            </c:extLst>
          </c:dPt>
          <c:dPt>
            <c:idx val="1"/>
            <c:bubble3D val="0"/>
            <c:spPr>
              <a:solidFill>
                <a:srgbClr val="E1B12C"/>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5DD6-4326-8E88-4C450EF4931D}"/>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pivot!$B$81:$B$83</c:f>
              <c:strCache>
                <c:ptCount val="2"/>
                <c:pt idx="0">
                  <c:v>First Class</c:v>
                </c:pt>
                <c:pt idx="1">
                  <c:v>Standard</c:v>
                </c:pt>
              </c:strCache>
            </c:strRef>
          </c:cat>
          <c:val>
            <c:numRef>
              <c:f>pivot!$C$81:$C$83</c:f>
              <c:numCache>
                <c:formatCode>"$"#,##0.00</c:formatCode>
                <c:ptCount val="2"/>
                <c:pt idx="0">
                  <c:v>149399</c:v>
                </c:pt>
                <c:pt idx="1">
                  <c:v>592522</c:v>
                </c:pt>
              </c:numCache>
            </c:numRef>
          </c:val>
          <c:extLst>
            <c:ext xmlns:c16="http://schemas.microsoft.com/office/drawing/2014/chart" uri="{C3380CC4-5D6E-409C-BE32-E72D297353CC}">
              <c16:uniqueId val="{00000004-5DD6-4326-8E88-4C450EF4931D}"/>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[Railway Analysis.xlsx]pivot!PivotTable4</c:name>
    <c:fmtId val="36"/>
  </c:pivotSource>
  <c:chart>
    <c:title>
      <c:tx>
        <c:rich>
          <a:bodyPr rot="0" spcFirstLastPara="1" vertOverflow="ellipsis" vert="horz" wrap="square" anchor="ctr" anchorCtr="1"/>
          <a:lstStyle/>
          <a:p>
            <a:pPr algn="ctr" rtl="0">
              <a:defRPr lang="en-US" sz="1400" b="1" i="0" u="none" strike="noStrike" kern="1200" spc="100" baseline="0">
                <a:solidFill>
                  <a:schemeClr val="tx1"/>
                </a:solidFill>
                <a:effectLst>
                  <a:outerShdw blurRad="50800" dist="38100" dir="5400000" algn="t" rotWithShape="0">
                    <a:prstClr val="black">
                      <a:alpha val="40000"/>
                    </a:prstClr>
                  </a:outerShdw>
                </a:effectLst>
                <a:latin typeface="Outfit" pitchFamily="2" charset="0"/>
                <a:ea typeface="+mn-ea"/>
                <a:cs typeface="+mn-cs"/>
              </a:defRPr>
            </a:pPr>
            <a:r>
              <a:rPr lang="en-US" sz="1400" b="1" i="0" u="none" strike="noStrike" kern="1200" spc="100" baseline="0">
                <a:solidFill>
                  <a:schemeClr val="tx1"/>
                </a:solidFill>
                <a:effectLst>
                  <a:outerShdw blurRad="50800" dist="38100" dir="5400000" algn="t" rotWithShape="0">
                    <a:prstClr val="black">
                      <a:alpha val="40000"/>
                    </a:prstClr>
                  </a:outerShdw>
                </a:effectLst>
                <a:latin typeface="Outfit" pitchFamily="2" charset="0"/>
                <a:ea typeface="+mn-ea"/>
                <a:cs typeface="+mn-cs"/>
              </a:rPr>
              <a:t>Ticket Type Revenue</a:t>
            </a:r>
          </a:p>
        </c:rich>
      </c:tx>
      <c:layout>
        <c:manualLayout>
          <c:xMode val="edge"/>
          <c:yMode val="edge"/>
          <c:x val="3.7256568061179132E-3"/>
          <c:y val="0"/>
        </c:manualLayout>
      </c:layout>
      <c:overlay val="0"/>
      <c:spPr>
        <a:solidFill>
          <a:srgbClr val="E1B12C"/>
        </a:solidFill>
        <a:ln>
          <a:noFill/>
        </a:ln>
        <a:effectLst/>
      </c:spPr>
      <c:txPr>
        <a:bodyPr rot="0" spcFirstLastPara="1" vertOverflow="ellipsis" vert="horz" wrap="square" anchor="ctr" anchorCtr="1"/>
        <a:lstStyle/>
        <a:p>
          <a:pPr algn="ctr" rtl="0">
            <a:defRPr lang="en-US" sz="1400" b="1" i="0" u="none" strike="noStrike" kern="1200" spc="100" baseline="0">
              <a:solidFill>
                <a:schemeClr val="tx1"/>
              </a:solidFill>
              <a:effectLst>
                <a:outerShdw blurRad="50800" dist="38100" dir="5400000" algn="t" rotWithShape="0">
                  <a:prstClr val="black">
                    <a:alpha val="40000"/>
                  </a:prstClr>
                </a:outerShdw>
              </a:effectLst>
              <a:latin typeface="Outfit" pitchFamily="2" charset="0"/>
              <a:ea typeface="+mn-ea"/>
              <a:cs typeface="+mn-cs"/>
            </a:defRPr>
          </a:pPr>
          <a:endParaRPr lang="en-US"/>
        </a:p>
      </c:txPr>
    </c:title>
    <c:autoTitleDeleted val="0"/>
    <c:pivotFmts>
      <c:pivotFmt>
        <c:idx val="0"/>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1"/>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2"/>
      </c:pivotFmt>
      <c:pivotFmt>
        <c:idx val="3"/>
      </c:pivotFmt>
      <c:pivotFmt>
        <c:idx val="4"/>
      </c:pivotFmt>
      <c:pivotFmt>
        <c:idx val="5"/>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6"/>
        <c:spPr>
          <a:solidFill>
            <a:srgbClr val="E1B12C"/>
          </a:solidFill>
          <a:ln>
            <a:noFill/>
          </a:ln>
          <a:effectLst>
            <a:outerShdw blurRad="254000" sx="102000" sy="102000" algn="ctr" rotWithShape="0">
              <a:prstClr val="black">
                <a:alpha val="20000"/>
              </a:prstClr>
            </a:outerShdw>
          </a:effectLst>
        </c:spPr>
      </c:pivotFmt>
      <c:pivotFmt>
        <c:idx val="7"/>
        <c:spPr>
          <a:solidFill>
            <a:srgbClr val="BDC3C7"/>
          </a:solidFill>
          <a:ln>
            <a:noFill/>
          </a:ln>
          <a:effectLst>
            <a:outerShdw blurRad="254000" sx="102000" sy="102000" algn="ctr" rotWithShape="0">
              <a:prstClr val="black">
                <a:alpha val="20000"/>
              </a:prstClr>
            </a:outerShdw>
          </a:effectLst>
        </c:spPr>
      </c:pivotFmt>
      <c:pivotFmt>
        <c:idx val="8"/>
        <c:spPr>
          <a:solidFill>
            <a:srgbClr val="7F8C8D"/>
          </a:solidFill>
          <a:ln>
            <a:noFill/>
          </a:ln>
          <a:effectLst>
            <a:outerShdw blurRad="254000" sx="102000" sy="102000" algn="ctr" rotWithShape="0">
              <a:prstClr val="black">
                <a:alpha val="20000"/>
              </a:prstClr>
            </a:outerShdw>
          </a:effectLst>
        </c:spPr>
      </c:pivotFmt>
      <c:pivotFmt>
        <c:idx val="9"/>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0"/>
        <c:spPr>
          <a:solidFill>
            <a:srgbClr val="E1B12C"/>
          </a:solidFill>
          <a:ln>
            <a:noFill/>
          </a:ln>
          <a:effectLst>
            <a:outerShdw blurRad="254000" sx="102000" sy="102000" algn="ctr" rotWithShape="0">
              <a:prstClr val="black">
                <a:alpha val="20000"/>
              </a:prstClr>
            </a:outerShdw>
          </a:effectLst>
        </c:spPr>
      </c:pivotFmt>
      <c:pivotFmt>
        <c:idx val="11"/>
        <c:spPr>
          <a:solidFill>
            <a:srgbClr val="BDC3C7"/>
          </a:solidFill>
          <a:ln>
            <a:noFill/>
          </a:ln>
          <a:effectLst>
            <a:outerShdw blurRad="254000" sx="102000" sy="102000" algn="ctr" rotWithShape="0">
              <a:prstClr val="black">
                <a:alpha val="20000"/>
              </a:prstClr>
            </a:outerShdw>
          </a:effectLst>
        </c:spPr>
      </c:pivotFmt>
      <c:pivotFmt>
        <c:idx val="12"/>
        <c:spPr>
          <a:solidFill>
            <a:srgbClr val="7F8C8D"/>
          </a:solidFill>
          <a:ln>
            <a:noFill/>
          </a:ln>
          <a:effectLst>
            <a:outerShdw blurRad="254000" sx="102000" sy="102000" algn="ctr" rotWithShape="0">
              <a:prstClr val="black">
                <a:alpha val="20000"/>
              </a:prstClr>
            </a:outerShdw>
          </a:effectLst>
        </c:spPr>
      </c:pivotFmt>
      <c:pivotFmt>
        <c:idx val="13"/>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4"/>
        <c:spPr>
          <a:solidFill>
            <a:srgbClr val="E1B12C"/>
          </a:solidFill>
          <a:ln>
            <a:noFill/>
          </a:ln>
          <a:effectLst>
            <a:outerShdw blurRad="254000" sx="102000" sy="102000" algn="ctr" rotWithShape="0">
              <a:prstClr val="black">
                <a:alpha val="20000"/>
              </a:prstClr>
            </a:outerShdw>
          </a:effectLst>
        </c:spPr>
      </c:pivotFmt>
      <c:pivotFmt>
        <c:idx val="15"/>
        <c:spPr>
          <a:solidFill>
            <a:srgbClr val="BDC3C7"/>
          </a:solidFill>
          <a:ln>
            <a:noFill/>
          </a:ln>
          <a:effectLst>
            <a:outerShdw blurRad="254000" sx="102000" sy="102000" algn="ctr" rotWithShape="0">
              <a:prstClr val="black">
                <a:alpha val="20000"/>
              </a:prstClr>
            </a:outerShdw>
          </a:effectLst>
        </c:spPr>
      </c:pivotFmt>
      <c:pivotFmt>
        <c:idx val="16"/>
        <c:spPr>
          <a:solidFill>
            <a:srgbClr val="7F8C8D"/>
          </a:solidFill>
          <a:ln>
            <a:noFill/>
          </a:ln>
          <a:effectLst>
            <a:outerShdw blurRad="254000" sx="102000" sy="102000" algn="ctr" rotWithShape="0">
              <a:prstClr val="black">
                <a:alpha val="20000"/>
              </a:prstClr>
            </a:outerShdw>
          </a:effectLst>
        </c:spPr>
      </c:pivotFmt>
    </c:pivotFmts>
    <c:plotArea>
      <c:layout/>
      <c:pieChart>
        <c:varyColors val="1"/>
        <c:ser>
          <c:idx val="0"/>
          <c:order val="0"/>
          <c:tx>
            <c:strRef>
              <c:f>pivot!$C$91</c:f>
              <c:strCache>
                <c:ptCount val="1"/>
                <c:pt idx="0">
                  <c:v>Total</c:v>
                </c:pt>
              </c:strCache>
            </c:strRef>
          </c:tx>
          <c:dPt>
            <c:idx val="0"/>
            <c:bubble3D val="0"/>
            <c:spPr>
              <a:solidFill>
                <a:srgbClr val="E1B12C"/>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05E3-4B7B-843F-B180C600C9DA}"/>
              </c:ext>
            </c:extLst>
          </c:dPt>
          <c:dPt>
            <c:idx val="1"/>
            <c:bubble3D val="0"/>
            <c:spPr>
              <a:solidFill>
                <a:srgbClr val="BDC3C7"/>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05E3-4B7B-843F-B180C600C9DA}"/>
              </c:ext>
            </c:extLst>
          </c:dPt>
          <c:dPt>
            <c:idx val="2"/>
            <c:bubble3D val="0"/>
            <c:spPr>
              <a:solidFill>
                <a:srgbClr val="7F8C8D"/>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05E3-4B7B-843F-B180C600C9DA}"/>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pivot!$B$92:$B$95</c:f>
              <c:strCache>
                <c:ptCount val="3"/>
                <c:pt idx="0">
                  <c:v>Advance</c:v>
                </c:pt>
                <c:pt idx="1">
                  <c:v>Anytime</c:v>
                </c:pt>
                <c:pt idx="2">
                  <c:v>Off-Peak</c:v>
                </c:pt>
              </c:strCache>
            </c:strRef>
          </c:cat>
          <c:val>
            <c:numRef>
              <c:f>pivot!$C$92:$C$95</c:f>
              <c:numCache>
                <c:formatCode>"$"#,##0.00</c:formatCode>
                <c:ptCount val="3"/>
                <c:pt idx="0">
                  <c:v>309274</c:v>
                </c:pt>
                <c:pt idx="1">
                  <c:v>209309</c:v>
                </c:pt>
                <c:pt idx="2">
                  <c:v>223338</c:v>
                </c:pt>
              </c:numCache>
            </c:numRef>
          </c:val>
          <c:extLst>
            <c:ext xmlns:c16="http://schemas.microsoft.com/office/drawing/2014/chart" uri="{C3380CC4-5D6E-409C-BE32-E72D297353CC}">
              <c16:uniqueId val="{00000006-05E3-4B7B-843F-B180C600C9DA}"/>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[Railway Analysis.xlsx]pivot!PivotTable2</c:name>
    <c:fmtId val="6"/>
  </c:pivotSource>
  <c:chart>
    <c:title>
      <c:tx>
        <c:rich>
          <a:bodyPr rot="0" spcFirstLastPara="1" vertOverflow="ellipsis" vert="horz" wrap="square" anchor="ctr" anchorCtr="1"/>
          <a:lstStyle/>
          <a:p>
            <a:pPr>
              <a:defRPr sz="1400" b="1" i="0" u="none" strike="noStrike" kern="1200" baseline="0">
                <a:solidFill>
                  <a:schemeClr val="dk1">
                    <a:lumMod val="75000"/>
                    <a:lumOff val="25000"/>
                  </a:schemeClr>
                </a:solidFill>
                <a:latin typeface="Outfit" pitchFamily="2" charset="0"/>
                <a:ea typeface="+mn-ea"/>
                <a:cs typeface="+mn-cs"/>
              </a:defRPr>
            </a:pPr>
            <a:r>
              <a:rPr lang="en-US" sz="1400" baseline="0" dirty="0">
                <a:solidFill>
                  <a:schemeClr val="tx1"/>
                </a:solidFill>
                <a:latin typeface="Outfit" pitchFamily="2" charset="0"/>
              </a:rPr>
              <a:t>Purchase Type Revenue</a:t>
            </a:r>
          </a:p>
        </c:rich>
      </c:tx>
      <c:layout>
        <c:manualLayout>
          <c:xMode val="edge"/>
          <c:yMode val="edge"/>
          <c:x val="2.2453495145356096E-3"/>
          <c:y val="4.185487973931331E-2"/>
        </c:manualLayout>
      </c:layout>
      <c:overlay val="0"/>
      <c:spPr>
        <a:solidFill>
          <a:srgbClr val="E1B12C"/>
        </a:solidFill>
        <a:ln>
          <a:noFill/>
        </a:ln>
        <a:effectLst/>
      </c:spPr>
      <c:txPr>
        <a:bodyPr rot="0" spcFirstLastPara="1" vertOverflow="ellipsis" vert="horz" wrap="square" anchor="ctr" anchorCtr="1"/>
        <a:lstStyle/>
        <a:p>
          <a:pPr>
            <a:defRPr sz="1400" b="1" i="0" u="none" strike="noStrike" kern="1200" baseline="0">
              <a:solidFill>
                <a:schemeClr val="dk1">
                  <a:lumMod val="75000"/>
                  <a:lumOff val="25000"/>
                </a:schemeClr>
              </a:solidFill>
              <a:latin typeface="Outfit" pitchFamily="2" charset="0"/>
              <a:ea typeface="+mn-ea"/>
              <a:cs typeface="+mn-cs"/>
            </a:defRPr>
          </a:pPr>
          <a:endParaRPr lang="en-US"/>
        </a:p>
      </c:txPr>
    </c:title>
    <c:autoTitleDeleted val="0"/>
    <c:pivotFmts>
      <c:pivotFmt>
        <c:idx val="0"/>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1"/>
          </a:solidFill>
          <a:ln>
            <a:noFill/>
          </a:ln>
          <a:effectLst>
            <a:outerShdw blurRad="254000" sx="102000" sy="102000" algn="ctr" rotWithShape="0">
              <a:prstClr val="black">
                <a:alpha val="20000"/>
              </a:prstClr>
            </a:outerShdw>
          </a:effectLst>
        </c:spPr>
      </c:pivotFmt>
      <c:pivotFmt>
        <c:idx val="2"/>
        <c:spPr>
          <a:solidFill>
            <a:schemeClr val="accent1"/>
          </a:solidFill>
          <a:ln>
            <a:noFill/>
          </a:ln>
          <a:effectLst>
            <a:outerShdw blurRad="254000" sx="102000" sy="102000" algn="ctr" rotWithShape="0">
              <a:prstClr val="black">
                <a:alpha val="20000"/>
              </a:prstClr>
            </a:outerShdw>
          </a:effectLst>
        </c:spPr>
      </c:pivotFmt>
      <c:pivotFmt>
        <c:idx val="3"/>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4"/>
        <c:spPr>
          <a:solidFill>
            <a:schemeClr val="accent1"/>
          </a:solidFill>
          <a:ln>
            <a:noFill/>
          </a:ln>
          <a:effectLst>
            <a:outerShdw blurRad="254000" sx="102000" sy="102000" algn="ctr" rotWithShape="0">
              <a:prstClr val="black">
                <a:alpha val="20000"/>
              </a:prstClr>
            </a:outerShdw>
          </a:effectLst>
        </c:spPr>
      </c:pivotFmt>
      <c:pivotFmt>
        <c:idx val="5"/>
        <c:spPr>
          <a:solidFill>
            <a:schemeClr val="accent1"/>
          </a:solidFill>
          <a:ln>
            <a:noFill/>
          </a:ln>
          <a:effectLst>
            <a:outerShdw blurRad="254000" sx="102000" sy="102000" algn="ctr" rotWithShape="0">
              <a:prstClr val="black">
                <a:alpha val="20000"/>
              </a:prstClr>
            </a:outerShdw>
          </a:effectLst>
        </c:spPr>
      </c:pivotFmt>
      <c:pivotFmt>
        <c:idx val="6"/>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7"/>
        <c:spPr>
          <a:solidFill>
            <a:schemeClr val="accent1"/>
          </a:solidFill>
          <a:ln>
            <a:noFill/>
          </a:ln>
          <a:effectLst>
            <a:outerShdw blurRad="254000" sx="102000" sy="102000" algn="ctr" rotWithShape="0">
              <a:prstClr val="black">
                <a:alpha val="20000"/>
              </a:prstClr>
            </a:outerShdw>
          </a:effectLst>
        </c:spPr>
      </c:pivotFmt>
      <c:pivotFmt>
        <c:idx val="8"/>
        <c:spPr>
          <a:solidFill>
            <a:schemeClr val="accent1"/>
          </a:solidFill>
          <a:ln>
            <a:noFill/>
          </a:ln>
          <a:effectLst>
            <a:outerShdw blurRad="254000" sx="102000" sy="102000" algn="ctr" rotWithShape="0">
              <a:prstClr val="black">
                <a:alpha val="20000"/>
              </a:prstClr>
            </a:outerShdw>
          </a:effectLst>
        </c:spPr>
      </c:pivotFmt>
    </c:pivotFmts>
    <c:plotArea>
      <c:layout/>
      <c:pieChart>
        <c:varyColors val="1"/>
        <c:ser>
          <c:idx val="0"/>
          <c:order val="0"/>
          <c:tx>
            <c:strRef>
              <c:f>pivot!$C$70</c:f>
              <c:strCache>
                <c:ptCount val="1"/>
                <c:pt idx="0">
                  <c:v>Total</c:v>
                </c:pt>
              </c:strCache>
            </c:strRef>
          </c:tx>
          <c:dPt>
            <c:idx val="0"/>
            <c:bubble3D val="0"/>
            <c:spPr>
              <a:solidFill>
                <a:srgbClr val="E1B12C"/>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4FC6-40B0-B4B3-F1716BB20839}"/>
              </c:ext>
            </c:extLst>
          </c:dPt>
          <c:dPt>
            <c:idx val="1"/>
            <c:bubble3D val="0"/>
            <c:spPr>
              <a:solidFill>
                <a:schemeClr val="tx1">
                  <a:lumMod val="50000"/>
                  <a:lumOff val="5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4FC6-40B0-B4B3-F1716BB20839}"/>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pivot!$B$71:$B$73</c:f>
              <c:strCache>
                <c:ptCount val="2"/>
                <c:pt idx="0">
                  <c:v>Online</c:v>
                </c:pt>
                <c:pt idx="1">
                  <c:v>Station</c:v>
                </c:pt>
              </c:strCache>
            </c:strRef>
          </c:cat>
          <c:val>
            <c:numRef>
              <c:f>pivot!$C$71:$C$73</c:f>
              <c:numCache>
                <c:formatCode>"$"#,##0.00</c:formatCode>
                <c:ptCount val="2"/>
                <c:pt idx="0">
                  <c:v>382754</c:v>
                </c:pt>
                <c:pt idx="1">
                  <c:v>359167</c:v>
                </c:pt>
              </c:numCache>
            </c:numRef>
          </c:val>
          <c:extLst>
            <c:ext xmlns:c16="http://schemas.microsoft.com/office/drawing/2014/chart" uri="{C3380CC4-5D6E-409C-BE32-E72D297353CC}">
              <c16:uniqueId val="{00000004-4FC6-40B0-B4B3-F1716BB20839}"/>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[Railway Analysis.xlsx]pivot!PivotTable7</c:name>
    <c:fmtId val="41"/>
  </c:pivotSource>
  <c:chart>
    <c:title>
      <c:tx>
        <c:rich>
          <a:bodyPr rot="0" spcFirstLastPara="1" vertOverflow="ellipsis" vert="horz" wrap="square" anchor="ctr" anchorCtr="1"/>
          <a:lstStyle/>
          <a:p>
            <a:pPr algn="ctr" rtl="0">
              <a:defRPr sz="1600" b="1" i="0" u="none" strike="noStrike" kern="1200" spc="100" baseline="0">
                <a:solidFill>
                  <a:schemeClr val="tx1"/>
                </a:solidFill>
                <a:effectLst>
                  <a:outerShdw blurRad="50800" dist="38100" dir="5400000" algn="t" rotWithShape="0">
                    <a:prstClr val="black">
                      <a:alpha val="40000"/>
                    </a:prstClr>
                  </a:outerShdw>
                </a:effectLst>
                <a:highlight>
                  <a:srgbClr val="E1B12C"/>
                </a:highlight>
                <a:latin typeface="+mn-lt"/>
                <a:ea typeface="+mn-ea"/>
                <a:cs typeface="+mn-cs"/>
              </a:defRPr>
            </a:pPr>
            <a:r>
              <a:rPr lang="en-US" baseline="0" dirty="0" err="1">
                <a:solidFill>
                  <a:schemeClr val="tx1"/>
                </a:solidFill>
                <a:highlight>
                  <a:srgbClr val="E1B12C"/>
                </a:highlight>
              </a:rPr>
              <a:t>Railcards</a:t>
            </a:r>
            <a:r>
              <a:rPr lang="en-US" baseline="0" dirty="0">
                <a:solidFill>
                  <a:schemeClr val="tx1"/>
                </a:solidFill>
                <a:highlight>
                  <a:srgbClr val="E1B12C"/>
                </a:highlight>
              </a:rPr>
              <a:t> Impact Discount</a:t>
            </a:r>
          </a:p>
        </c:rich>
      </c:tx>
      <c:layout>
        <c:manualLayout>
          <c:xMode val="edge"/>
          <c:yMode val="edge"/>
          <c:x val="2.769231075312776E-3"/>
          <c:y val="3.5416660275865109E-3"/>
        </c:manualLayout>
      </c:layout>
      <c:overlay val="0"/>
      <c:spPr>
        <a:noFill/>
        <a:ln>
          <a:noFill/>
        </a:ln>
        <a:effectLst/>
      </c:spPr>
      <c:txPr>
        <a:bodyPr rot="0" spcFirstLastPara="1" vertOverflow="ellipsis" vert="horz" wrap="square" anchor="ctr" anchorCtr="1"/>
        <a:lstStyle/>
        <a:p>
          <a:pPr algn="ctr" rtl="0">
            <a:defRPr sz="1600" b="1" i="0" u="none" strike="noStrike" kern="1200" spc="100" baseline="0">
              <a:solidFill>
                <a:schemeClr val="tx1"/>
              </a:solidFill>
              <a:effectLst>
                <a:outerShdw blurRad="50800" dist="38100" dir="5400000" algn="t" rotWithShape="0">
                  <a:prstClr val="black">
                    <a:alpha val="40000"/>
                  </a:prstClr>
                </a:outerShdw>
              </a:effectLst>
              <a:highlight>
                <a:srgbClr val="E1B12C"/>
              </a:highligh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E1B12C"/>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2857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triangle"/>
          <c:size val="7"/>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FF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E1B12C"/>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2857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triangle"/>
          <c:size val="7"/>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FF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rgbClr val="E1B12C"/>
          </a:soli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2857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triangle"/>
          <c:size val="7"/>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FF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pivot!$H$103</c:f>
              <c:strCache>
                <c:ptCount val="1"/>
                <c:pt idx="0">
                  <c:v>Sum of Price</c:v>
                </c:pt>
              </c:strCache>
            </c:strRef>
          </c:tx>
          <c:spPr>
            <a:solidFill>
              <a:srgbClr val="E1B12C"/>
            </a:soli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pivot!$G$104:$G$108</c:f>
              <c:strCache>
                <c:ptCount val="4"/>
                <c:pt idx="0">
                  <c:v>None</c:v>
                </c:pt>
                <c:pt idx="1">
                  <c:v>Adult</c:v>
                </c:pt>
                <c:pt idx="2">
                  <c:v>Disabled</c:v>
                </c:pt>
                <c:pt idx="3">
                  <c:v>Senior</c:v>
                </c:pt>
              </c:strCache>
            </c:strRef>
          </c:cat>
          <c:val>
            <c:numRef>
              <c:f>pivot!$H$104:$H$108</c:f>
              <c:numCache>
                <c:formatCode>"$"#,##0.00</c:formatCode>
                <c:ptCount val="4"/>
                <c:pt idx="0">
                  <c:v>573697</c:v>
                </c:pt>
                <c:pt idx="1">
                  <c:v>86330</c:v>
                </c:pt>
                <c:pt idx="2">
                  <c:v>52278</c:v>
                </c:pt>
                <c:pt idx="3">
                  <c:v>29616</c:v>
                </c:pt>
              </c:numCache>
            </c:numRef>
          </c:val>
          <c:extLst>
            <c:ext xmlns:c16="http://schemas.microsoft.com/office/drawing/2014/chart" uri="{C3380CC4-5D6E-409C-BE32-E72D297353CC}">
              <c16:uniqueId val="{00000000-1D87-42F8-A030-64E64E997E3A}"/>
            </c:ext>
          </c:extLst>
        </c:ser>
        <c:dLbls>
          <c:dLblPos val="inEnd"/>
          <c:showLegendKey val="0"/>
          <c:showVal val="1"/>
          <c:showCatName val="0"/>
          <c:showSerName val="0"/>
          <c:showPercent val="0"/>
          <c:showBubbleSize val="0"/>
        </c:dLbls>
        <c:gapWidth val="75"/>
        <c:axId val="566940959"/>
        <c:axId val="566942399"/>
      </c:barChart>
      <c:lineChart>
        <c:grouping val="standard"/>
        <c:varyColors val="0"/>
        <c:ser>
          <c:idx val="1"/>
          <c:order val="1"/>
          <c:tx>
            <c:strRef>
              <c:f>pivot!$I$103</c:f>
              <c:strCache>
                <c:ptCount val="1"/>
                <c:pt idx="0">
                  <c:v>%Diff btw Price</c:v>
                </c:pt>
              </c:strCache>
            </c:strRef>
          </c:tx>
          <c:spPr>
            <a:ln w="28575" cap="rnd">
              <a:solidFill>
                <a:schemeClr val="accent2"/>
              </a:solidFill>
              <a:round/>
            </a:ln>
            <a:effectLst>
              <a:outerShdw blurRad="57150" dist="19050" dir="5400000" algn="ctr" rotWithShape="0">
                <a:srgbClr val="000000">
                  <a:alpha val="63000"/>
                </a:srgbClr>
              </a:outerShdw>
            </a:effectLst>
          </c:spPr>
          <c:marker>
            <c:symbol val="triangle"/>
            <c:size val="7"/>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c:spPr>
          </c:marker>
          <c:dLbls>
            <c:spPr>
              <a:noFill/>
              <a:ln>
                <a:noFill/>
              </a:ln>
              <a:effectLst/>
            </c:spPr>
            <c:txPr>
              <a:bodyPr rot="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pivot!$G$104:$G$108</c:f>
              <c:strCache>
                <c:ptCount val="4"/>
                <c:pt idx="0">
                  <c:v>None</c:v>
                </c:pt>
                <c:pt idx="1">
                  <c:v>Adult</c:v>
                </c:pt>
                <c:pt idx="2">
                  <c:v>Disabled</c:v>
                </c:pt>
                <c:pt idx="3">
                  <c:v>Senior</c:v>
                </c:pt>
              </c:strCache>
            </c:strRef>
          </c:cat>
          <c:val>
            <c:numRef>
              <c:f>pivot!$I$104:$I$108</c:f>
              <c:numCache>
                <c:formatCode>0.00%</c:formatCode>
                <c:ptCount val="4"/>
                <c:pt idx="1">
                  <c:v>-0.35044502875054295</c:v>
                </c:pt>
                <c:pt idx="2">
                  <c:v>-0.38292402808086617</c:v>
                </c:pt>
                <c:pt idx="3">
                  <c:v>-0.61433879855443851</c:v>
                </c:pt>
              </c:numCache>
            </c:numRef>
          </c:val>
          <c:smooth val="0"/>
          <c:extLst>
            <c:ext xmlns:c16="http://schemas.microsoft.com/office/drawing/2014/chart" uri="{C3380CC4-5D6E-409C-BE32-E72D297353CC}">
              <c16:uniqueId val="{00000001-1D87-42F8-A030-64E64E997E3A}"/>
            </c:ext>
          </c:extLst>
        </c:ser>
        <c:dLbls>
          <c:showLegendKey val="0"/>
          <c:showVal val="1"/>
          <c:showCatName val="0"/>
          <c:showSerName val="0"/>
          <c:showPercent val="0"/>
          <c:showBubbleSize val="0"/>
        </c:dLbls>
        <c:marker val="1"/>
        <c:smooth val="0"/>
        <c:axId val="558218287"/>
        <c:axId val="558217807"/>
      </c:lineChart>
      <c:catAx>
        <c:axId val="566940959"/>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crossAx val="566942399"/>
        <c:crosses val="autoZero"/>
        <c:auto val="1"/>
        <c:lblAlgn val="ctr"/>
        <c:lblOffset val="100"/>
        <c:noMultiLvlLbl val="0"/>
      </c:catAx>
      <c:valAx>
        <c:axId val="566942399"/>
        <c:scaling>
          <c:orientation val="minMax"/>
        </c:scaling>
        <c:delete val="0"/>
        <c:axPos val="l"/>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crossAx val="566940959"/>
        <c:crosses val="autoZero"/>
        <c:crossBetween val="between"/>
      </c:valAx>
      <c:valAx>
        <c:axId val="558217807"/>
        <c:scaling>
          <c:orientation val="minMax"/>
        </c:scaling>
        <c:delete val="0"/>
        <c:axPos val="r"/>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crossAx val="558218287"/>
        <c:crosses val="max"/>
        <c:crossBetween val="between"/>
      </c:valAx>
      <c:catAx>
        <c:axId val="558218287"/>
        <c:scaling>
          <c:orientation val="minMax"/>
        </c:scaling>
        <c:delete val="1"/>
        <c:axPos val="b"/>
        <c:numFmt formatCode="General" sourceLinked="1"/>
        <c:majorTickMark val="none"/>
        <c:minorTickMark val="none"/>
        <c:tickLblPos val="nextTo"/>
        <c:crossAx val="558217807"/>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aseline="0">
          <a:solidFill>
            <a:srgbClr val="E1B12C"/>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[Railway Analysis.xlsx]pivot!PivotTable8</c:name>
    <c:fmtId val="47"/>
  </c:pivotSource>
  <c:chart>
    <c:title>
      <c:tx>
        <c:rich>
          <a:bodyPr rot="0" spcFirstLastPara="1" vertOverflow="ellipsis" vert="horz" wrap="square" anchor="ctr" anchorCtr="1"/>
          <a:lstStyle/>
          <a:p>
            <a:pPr algn="ctr" rtl="0">
              <a:defRPr lang="en-US" sz="1600" b="1" i="0" u="none" strike="noStrike" kern="1200" spc="100" baseline="0">
                <a:solidFill>
                  <a:schemeClr val="tx1"/>
                </a:solidFill>
                <a:effectLst>
                  <a:outerShdw blurRad="50800" dist="38100" dir="5400000" algn="t" rotWithShape="0">
                    <a:prstClr val="black">
                      <a:alpha val="40000"/>
                    </a:prstClr>
                  </a:outerShdw>
                </a:effectLst>
                <a:highlight>
                  <a:srgbClr val="E1B12C"/>
                </a:highlight>
                <a:latin typeface="Outfit" pitchFamily="2" charset="0"/>
                <a:ea typeface="+mn-ea"/>
                <a:cs typeface="+mn-cs"/>
              </a:defRPr>
            </a:pPr>
            <a:r>
              <a:rPr lang="en-US" sz="1400" b="1" i="0" u="none" strike="noStrike" kern="1200" spc="100" baseline="0">
                <a:solidFill>
                  <a:schemeClr val="tx1"/>
                </a:solidFill>
                <a:effectLst>
                  <a:outerShdw blurRad="50800" dist="38100" dir="5400000" algn="t" rotWithShape="0">
                    <a:prstClr val="black">
                      <a:alpha val="40000"/>
                    </a:prstClr>
                  </a:outerShdw>
                </a:effectLst>
                <a:highlight>
                  <a:srgbClr val="E1B12C"/>
                </a:highlight>
                <a:latin typeface="Outfit" pitchFamily="2" charset="0"/>
                <a:ea typeface="+mn-ea"/>
                <a:cs typeface="+mn-cs"/>
              </a:rPr>
              <a:t>Payment Type</a:t>
            </a:r>
          </a:p>
        </c:rich>
      </c:tx>
      <c:layout>
        <c:manualLayout>
          <c:xMode val="edge"/>
          <c:yMode val="edge"/>
          <c:x val="3.6366441453759678E-3"/>
          <c:y val="0"/>
        </c:manualLayout>
      </c:layout>
      <c:overlay val="0"/>
      <c:spPr>
        <a:noFill/>
        <a:ln>
          <a:noFill/>
        </a:ln>
        <a:effectLst/>
      </c:spPr>
      <c:txPr>
        <a:bodyPr rot="0" spcFirstLastPara="1" vertOverflow="ellipsis" vert="horz" wrap="square" anchor="ctr" anchorCtr="1"/>
        <a:lstStyle/>
        <a:p>
          <a:pPr algn="ctr" rtl="0">
            <a:defRPr lang="en-US" sz="1600" b="1" i="0" u="none" strike="noStrike" kern="1200" spc="100" baseline="0">
              <a:solidFill>
                <a:schemeClr val="tx1"/>
              </a:solidFill>
              <a:effectLst>
                <a:outerShdw blurRad="50800" dist="38100" dir="5400000" algn="t" rotWithShape="0">
                  <a:prstClr val="black">
                    <a:alpha val="40000"/>
                  </a:prstClr>
                </a:outerShdw>
              </a:effectLst>
              <a:highlight>
                <a:srgbClr val="E1B12C"/>
              </a:highlight>
              <a:latin typeface="Outfit" pitchFamily="2" charset="0"/>
              <a:ea typeface="+mn-ea"/>
              <a:cs typeface="+mn-cs"/>
            </a:defRPr>
          </a:pPr>
          <a:endParaRPr lang="en-US"/>
        </a:p>
      </c:txPr>
    </c:title>
    <c:autoTitleDeleted val="0"/>
    <c:pivotFmts>
      <c:pivotFmt>
        <c:idx val="0"/>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1"/>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2"/>
      </c:pivotFmt>
      <c:pivotFmt>
        <c:idx val="3"/>
      </c:pivotFmt>
      <c:pivotFmt>
        <c:idx val="4"/>
      </c:pivotFmt>
      <c:pivotFmt>
        <c:idx val="5"/>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6"/>
        <c:spPr>
          <a:solidFill>
            <a:srgbClr val="7F8C8D"/>
          </a:solidFill>
          <a:ln>
            <a:noFill/>
          </a:ln>
          <a:effectLst>
            <a:outerShdw blurRad="254000" sx="102000" sy="102000" algn="ctr" rotWithShape="0">
              <a:prstClr val="black">
                <a:alpha val="20000"/>
              </a:prstClr>
            </a:outerShdw>
          </a:effectLst>
        </c:spPr>
      </c:pivotFmt>
      <c:pivotFmt>
        <c:idx val="7"/>
        <c:spPr>
          <a:solidFill>
            <a:srgbClr val="E1B12C"/>
          </a:solidFill>
          <a:ln>
            <a:noFill/>
          </a:ln>
          <a:effectLst>
            <a:outerShdw blurRad="254000" sx="102000" sy="102000" algn="ctr" rotWithShape="0">
              <a:prstClr val="black">
                <a:alpha val="20000"/>
              </a:prstClr>
            </a:outerShdw>
          </a:effectLst>
        </c:spPr>
      </c:pivotFmt>
      <c:pivotFmt>
        <c:idx val="8"/>
        <c:spPr>
          <a:solidFill>
            <a:srgbClr val="BDC3C7"/>
          </a:solidFill>
          <a:ln>
            <a:noFill/>
          </a:ln>
          <a:effectLst>
            <a:outerShdw blurRad="254000" sx="102000" sy="102000" algn="ctr" rotWithShape="0">
              <a:prstClr val="black">
                <a:alpha val="20000"/>
              </a:prstClr>
            </a:outerShdw>
          </a:effectLst>
        </c:spPr>
      </c:pivotFmt>
      <c:pivotFmt>
        <c:idx val="9"/>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0"/>
        <c:spPr>
          <a:solidFill>
            <a:srgbClr val="7F8C8D"/>
          </a:solidFill>
          <a:ln>
            <a:noFill/>
          </a:ln>
          <a:effectLst>
            <a:outerShdw blurRad="254000" sx="102000" sy="102000" algn="ctr" rotWithShape="0">
              <a:prstClr val="black">
                <a:alpha val="20000"/>
              </a:prstClr>
            </a:outerShdw>
          </a:effectLst>
        </c:spPr>
      </c:pivotFmt>
      <c:pivotFmt>
        <c:idx val="11"/>
        <c:spPr>
          <a:solidFill>
            <a:srgbClr val="E1B12C"/>
          </a:solidFill>
          <a:ln>
            <a:noFill/>
          </a:ln>
          <a:effectLst>
            <a:outerShdw blurRad="254000" sx="102000" sy="102000" algn="ctr" rotWithShape="0">
              <a:prstClr val="black">
                <a:alpha val="20000"/>
              </a:prstClr>
            </a:outerShdw>
          </a:effectLst>
        </c:spPr>
      </c:pivotFmt>
      <c:pivotFmt>
        <c:idx val="12"/>
        <c:spPr>
          <a:solidFill>
            <a:srgbClr val="BDC3C7"/>
          </a:solidFill>
          <a:ln>
            <a:noFill/>
          </a:ln>
          <a:effectLst>
            <a:outerShdw blurRad="254000" sx="102000" sy="102000" algn="ctr" rotWithShape="0">
              <a:prstClr val="black">
                <a:alpha val="20000"/>
              </a:prstClr>
            </a:outerShdw>
          </a:effectLst>
        </c:spPr>
      </c:pivotFmt>
      <c:pivotFmt>
        <c:idx val="13"/>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4"/>
        <c:spPr>
          <a:solidFill>
            <a:srgbClr val="7F8C8D"/>
          </a:solidFill>
          <a:ln>
            <a:noFill/>
          </a:ln>
          <a:effectLst>
            <a:outerShdw blurRad="254000" sx="102000" sy="102000" algn="ctr" rotWithShape="0">
              <a:prstClr val="black">
                <a:alpha val="20000"/>
              </a:prstClr>
            </a:outerShdw>
          </a:effectLst>
        </c:spPr>
      </c:pivotFmt>
      <c:pivotFmt>
        <c:idx val="15"/>
        <c:spPr>
          <a:solidFill>
            <a:srgbClr val="E1B12C"/>
          </a:solidFill>
          <a:ln>
            <a:noFill/>
          </a:ln>
          <a:effectLst>
            <a:outerShdw blurRad="254000" sx="102000" sy="102000" algn="ctr" rotWithShape="0">
              <a:prstClr val="black">
                <a:alpha val="20000"/>
              </a:prstClr>
            </a:outerShdw>
          </a:effectLst>
        </c:spPr>
      </c:pivotFmt>
      <c:pivotFmt>
        <c:idx val="16"/>
        <c:spPr>
          <a:solidFill>
            <a:srgbClr val="BDC3C7"/>
          </a:solidFill>
          <a:ln>
            <a:noFill/>
          </a:ln>
          <a:effectLst>
            <a:outerShdw blurRad="254000" sx="102000" sy="102000" algn="ctr" rotWithShape="0">
              <a:prstClr val="black">
                <a:alpha val="20000"/>
              </a:prstClr>
            </a:outerShdw>
          </a:effectLst>
        </c:spPr>
      </c:pivotFmt>
    </c:pivotFmts>
    <c:plotArea>
      <c:layout/>
      <c:pieChart>
        <c:varyColors val="1"/>
        <c:ser>
          <c:idx val="0"/>
          <c:order val="0"/>
          <c:tx>
            <c:strRef>
              <c:f>pivot!$C$119</c:f>
              <c:strCache>
                <c:ptCount val="1"/>
                <c:pt idx="0">
                  <c:v>Total</c:v>
                </c:pt>
              </c:strCache>
            </c:strRef>
          </c:tx>
          <c:dPt>
            <c:idx val="0"/>
            <c:bubble3D val="0"/>
            <c:spPr>
              <a:solidFill>
                <a:srgbClr val="7F8C8D"/>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2B7F-432E-BA4A-C35761B04503}"/>
              </c:ext>
            </c:extLst>
          </c:dPt>
          <c:dPt>
            <c:idx val="1"/>
            <c:bubble3D val="0"/>
            <c:spPr>
              <a:solidFill>
                <a:srgbClr val="E1B12C"/>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2B7F-432E-BA4A-C35761B04503}"/>
              </c:ext>
            </c:extLst>
          </c:dPt>
          <c:dPt>
            <c:idx val="2"/>
            <c:bubble3D val="0"/>
            <c:spPr>
              <a:solidFill>
                <a:srgbClr val="BDC3C7"/>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2B7F-432E-BA4A-C35761B04503}"/>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pivot!$B$120:$B$123</c:f>
              <c:strCache>
                <c:ptCount val="3"/>
                <c:pt idx="0">
                  <c:v>Contactless</c:v>
                </c:pt>
                <c:pt idx="1">
                  <c:v>Credit Card</c:v>
                </c:pt>
                <c:pt idx="2">
                  <c:v>Debit Card</c:v>
                </c:pt>
              </c:strCache>
            </c:strRef>
          </c:cat>
          <c:val>
            <c:numRef>
              <c:f>pivot!$C$120:$C$123</c:f>
              <c:numCache>
                <c:formatCode>General</c:formatCode>
                <c:ptCount val="3"/>
                <c:pt idx="0">
                  <c:v>10834</c:v>
                </c:pt>
                <c:pt idx="1">
                  <c:v>19136</c:v>
                </c:pt>
                <c:pt idx="2">
                  <c:v>1683</c:v>
                </c:pt>
              </c:numCache>
            </c:numRef>
          </c:val>
          <c:extLst>
            <c:ext xmlns:c16="http://schemas.microsoft.com/office/drawing/2014/chart" uri="{C3380CC4-5D6E-409C-BE32-E72D297353CC}">
              <c16:uniqueId val="{00000006-2B7F-432E-BA4A-C35761B04503}"/>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[Railway Analysis.xlsx]pivot!PivotTable36</c:name>
    <c:fmtId val="19"/>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00" b="1" i="0" u="none" strike="noStrike" kern="1200" baseline="0">
                <a:solidFill>
                  <a:schemeClr val="tx1"/>
                </a:solidFill>
                <a:effectLst>
                  <a:outerShdw blurRad="38100" dist="38100" dir="2700000" algn="tl">
                    <a:srgbClr val="000000">
                      <a:alpha val="43137"/>
                    </a:srgbClr>
                  </a:outerShdw>
                </a:effectLst>
                <a:highlight>
                  <a:srgbClr val="E1B12C"/>
                </a:highlight>
                <a:latin typeface="+mn-lt"/>
                <a:ea typeface="+mn-ea"/>
                <a:cs typeface="+mn-cs"/>
              </a:defRPr>
            </a:pPr>
            <a:r>
              <a:rPr lang="en-US" sz="1400" b="1" i="0" u="none" strike="noStrike" kern="1200" baseline="0">
                <a:solidFill>
                  <a:schemeClr val="tx1"/>
                </a:solidFill>
                <a:effectLst>
                  <a:outerShdw blurRad="38100" dist="38100" dir="2700000" algn="tl">
                    <a:srgbClr val="000000">
                      <a:alpha val="43137"/>
                    </a:srgbClr>
                  </a:outerShdw>
                </a:effectLst>
                <a:highlight>
                  <a:srgbClr val="E1B12C"/>
                </a:highlight>
                <a:latin typeface="Outfit" pitchFamily="2" charset="0"/>
              </a:rPr>
              <a:t>Ticket Type</a:t>
            </a:r>
          </a:p>
        </c:rich>
      </c:tx>
      <c:layout>
        <c:manualLayout>
          <c:xMode val="edge"/>
          <c:yMode val="edge"/>
          <c:x val="5.5752563303687616E-3"/>
          <c:y val="0"/>
        </c:manualLayout>
      </c:layout>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00" b="1" i="0" u="none" strike="noStrike" kern="1200" baseline="0">
              <a:solidFill>
                <a:schemeClr val="tx1"/>
              </a:solidFill>
              <a:effectLst>
                <a:outerShdw blurRad="38100" dist="38100" dir="2700000" algn="tl">
                  <a:srgbClr val="000000">
                    <a:alpha val="43137"/>
                  </a:srgbClr>
                </a:outerShdw>
              </a:effectLst>
              <a:highlight>
                <a:srgbClr val="E1B12C"/>
              </a:highlight>
              <a:latin typeface="+mn-lt"/>
              <a:ea typeface="+mn-ea"/>
              <a:cs typeface="+mn-cs"/>
            </a:defRPr>
          </a:pPr>
          <a:endParaRPr lang="en-US"/>
        </a:p>
      </c:txPr>
    </c:title>
    <c:autoTitleDeleted val="0"/>
    <c:pivotFmts>
      <c:pivotFmt>
        <c:idx val="0"/>
        <c:spPr>
          <a:solidFill>
            <a:schemeClr val="accent1"/>
          </a:solidFill>
          <a:ln>
            <a:noFill/>
          </a:ln>
          <a:effectLst>
            <a:outerShdw blurRad="254000" sx="102000" sy="102000" algn="ctr" rotWithShape="0">
              <a:prstClr val="black">
                <a:alpha val="20000"/>
              </a:prstClr>
            </a:outerShdw>
          </a:effectLst>
        </c:spPr>
        <c:marker>
          <c:symbol val="circle"/>
          <c:size val="6"/>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
        <c:spPr>
          <a:solidFill>
            <a:srgbClr val="E1B12C"/>
          </a:solidFill>
          <a:ln>
            <a:noFill/>
          </a:ln>
          <a:effectLst>
            <a:outerShdw blurRad="254000" sx="102000" sy="102000" algn="ctr" rotWithShape="0">
              <a:prstClr val="black">
                <a:alpha val="20000"/>
              </a:prstClr>
            </a:outerShdw>
          </a:effectLst>
        </c:spPr>
      </c:pivotFmt>
      <c:pivotFmt>
        <c:idx val="2"/>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3"/>
        <c:spPr>
          <a:solidFill>
            <a:srgbClr val="E1B12C"/>
          </a:solidFill>
          <a:ln>
            <a:noFill/>
          </a:ln>
          <a:effectLst>
            <a:outerShdw blurRad="254000" sx="102000" sy="102000" algn="ctr" rotWithShape="0">
              <a:prstClr val="black">
                <a:alpha val="20000"/>
              </a:prstClr>
            </a:outerShdw>
          </a:effectLst>
        </c:spPr>
      </c:pivotFmt>
      <c:pivotFmt>
        <c:idx val="4"/>
        <c:spPr>
          <a:solidFill>
            <a:schemeClr val="accent1"/>
          </a:solidFill>
          <a:ln>
            <a:noFill/>
          </a:ln>
          <a:effectLst>
            <a:outerShdw blurRad="254000" sx="102000" sy="102000" algn="ctr" rotWithShape="0">
              <a:prstClr val="black">
                <a:alpha val="20000"/>
              </a:prstClr>
            </a:outerShdw>
          </a:effectLst>
        </c:spPr>
      </c:pivotFmt>
      <c:pivotFmt>
        <c:idx val="5"/>
        <c:spPr>
          <a:solidFill>
            <a:schemeClr val="accent1"/>
          </a:solidFill>
          <a:ln>
            <a:noFill/>
          </a:ln>
          <a:effectLst>
            <a:outerShdw blurRad="254000" sx="102000" sy="102000" algn="ctr" rotWithShape="0">
              <a:prstClr val="black">
                <a:alpha val="20000"/>
              </a:prstClr>
            </a:outerShdw>
          </a:effectLst>
        </c:spPr>
      </c:pivotFmt>
      <c:pivotFmt>
        <c:idx val="6"/>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7"/>
        <c:spPr>
          <a:solidFill>
            <a:srgbClr val="E1B12C"/>
          </a:solidFill>
          <a:ln>
            <a:noFill/>
          </a:ln>
          <a:effectLst>
            <a:outerShdw blurRad="254000" sx="102000" sy="102000" algn="ctr" rotWithShape="0">
              <a:prstClr val="black">
                <a:alpha val="20000"/>
              </a:prstClr>
            </a:outerShdw>
          </a:effectLst>
        </c:spPr>
      </c:pivotFmt>
      <c:pivotFmt>
        <c:idx val="8"/>
        <c:spPr>
          <a:solidFill>
            <a:schemeClr val="accent1"/>
          </a:solidFill>
          <a:ln>
            <a:noFill/>
          </a:ln>
          <a:effectLst>
            <a:outerShdw blurRad="254000" sx="102000" sy="102000" algn="ctr" rotWithShape="0">
              <a:prstClr val="black">
                <a:alpha val="20000"/>
              </a:prstClr>
            </a:outerShdw>
          </a:effectLst>
        </c:spPr>
      </c:pivotFmt>
      <c:pivotFmt>
        <c:idx val="9"/>
        <c:spPr>
          <a:solidFill>
            <a:schemeClr val="accent1"/>
          </a:solidFill>
          <a:ln>
            <a:noFill/>
          </a:ln>
          <a:effectLst>
            <a:outerShdw blurRad="254000" sx="102000" sy="102000" algn="ctr" rotWithShape="0">
              <a:prstClr val="black">
                <a:alpha val="20000"/>
              </a:prstClr>
            </a:outerShdw>
          </a:effectLst>
        </c:spPr>
      </c:pivotFmt>
    </c:pivotFmts>
    <c:plotArea>
      <c:layout/>
      <c:pieChart>
        <c:varyColors val="1"/>
        <c:ser>
          <c:idx val="0"/>
          <c:order val="0"/>
          <c:tx>
            <c:strRef>
              <c:f>pivot!$L$91</c:f>
              <c:strCache>
                <c:ptCount val="1"/>
                <c:pt idx="0">
                  <c:v>Total</c:v>
                </c:pt>
              </c:strCache>
            </c:strRef>
          </c:tx>
          <c:dPt>
            <c:idx val="0"/>
            <c:bubble3D val="0"/>
            <c:spPr>
              <a:solidFill>
                <a:srgbClr val="E1B12C"/>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C03D-4F63-BC2A-69B2E0981A51}"/>
              </c:ext>
            </c:extLst>
          </c:dPt>
          <c:dPt>
            <c:idx val="1"/>
            <c:bubble3D val="0"/>
            <c:spPr>
              <a:solidFill>
                <a:schemeClr val="bg1">
                  <a:lumMod val="75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C03D-4F63-BC2A-69B2E0981A51}"/>
              </c:ext>
            </c:extLst>
          </c:dPt>
          <c:dPt>
            <c:idx val="2"/>
            <c:bubble3D val="0"/>
            <c:spPr>
              <a:solidFill>
                <a:schemeClr val="tx2">
                  <a:lumMod val="60000"/>
                  <a:lumOff val="40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C03D-4F63-BC2A-69B2E0981A51}"/>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pivot!$K$92:$K$95</c:f>
              <c:strCache>
                <c:ptCount val="3"/>
                <c:pt idx="0">
                  <c:v>Advance</c:v>
                </c:pt>
                <c:pt idx="1">
                  <c:v>Anytime</c:v>
                </c:pt>
                <c:pt idx="2">
                  <c:v>Off-Peak</c:v>
                </c:pt>
              </c:strCache>
            </c:strRef>
          </c:cat>
          <c:val>
            <c:numRef>
              <c:f>pivot!$L$92:$L$95</c:f>
              <c:numCache>
                <c:formatCode>0.00%</c:formatCode>
                <c:ptCount val="3"/>
                <c:pt idx="0">
                  <c:v>0.55479733358607397</c:v>
                </c:pt>
                <c:pt idx="1">
                  <c:v>0.16870438820964836</c:v>
                </c:pt>
                <c:pt idx="2">
                  <c:v>0.27649827820427764</c:v>
                </c:pt>
              </c:numCache>
            </c:numRef>
          </c:val>
          <c:extLst>
            <c:ext xmlns:c16="http://schemas.microsoft.com/office/drawing/2014/chart" uri="{C3380CC4-5D6E-409C-BE32-E72D297353CC}">
              <c16:uniqueId val="{00000006-C03D-4F63-BC2A-69B2E0981A51}"/>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[Railway Analysis.xlsx]pivot!PivotTable10</c:name>
    <c:fmtId val="50"/>
  </c:pivotSource>
  <c:chart>
    <c:title>
      <c:tx>
        <c:rich>
          <a:bodyPr rot="0" spcFirstLastPara="1" vertOverflow="ellipsis" vert="horz" wrap="square" anchor="ctr" anchorCtr="1"/>
          <a:lstStyle/>
          <a:p>
            <a:pPr>
              <a:defRPr sz="1800" b="1" i="0" u="none" strike="noStrike" kern="1200" baseline="0">
                <a:solidFill>
                  <a:schemeClr val="tx1"/>
                </a:solidFill>
                <a:effectLst>
                  <a:outerShdw blurRad="38100" dist="38100" dir="2700000" algn="tl">
                    <a:srgbClr val="000000">
                      <a:alpha val="43137"/>
                    </a:srgbClr>
                  </a:outerShdw>
                </a:effectLst>
                <a:highlight>
                  <a:srgbClr val="E1B12C"/>
                </a:highlight>
                <a:latin typeface="Outfit" pitchFamily="2" charset="0"/>
                <a:ea typeface="+mn-ea"/>
                <a:cs typeface="+mn-cs"/>
              </a:defRPr>
            </a:pPr>
            <a:r>
              <a:rPr lang="en-US" sz="1400" baseline="0">
                <a:solidFill>
                  <a:schemeClr val="tx1"/>
                </a:solidFill>
                <a:effectLst>
                  <a:outerShdw blurRad="38100" dist="38100" dir="2700000" algn="tl">
                    <a:srgbClr val="000000">
                      <a:alpha val="43137"/>
                    </a:srgbClr>
                  </a:outerShdw>
                </a:effectLst>
                <a:highlight>
                  <a:srgbClr val="E1B12C"/>
                </a:highlight>
                <a:latin typeface="Outfit" pitchFamily="2" charset="0"/>
              </a:rPr>
              <a:t>Ticket Class</a:t>
            </a:r>
          </a:p>
        </c:rich>
      </c:tx>
      <c:layout>
        <c:manualLayout>
          <c:xMode val="edge"/>
          <c:yMode val="edge"/>
          <c:x val="2.5763342082239802E-3"/>
          <c:y val="4.6296296296296294E-3"/>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effectLst>
                <a:outerShdw blurRad="38100" dist="38100" dir="2700000" algn="tl">
                  <a:srgbClr val="000000">
                    <a:alpha val="43137"/>
                  </a:srgbClr>
                </a:outerShdw>
              </a:effectLst>
              <a:highlight>
                <a:srgbClr val="E1B12C"/>
              </a:highlight>
              <a:latin typeface="Outfit" pitchFamily="2" charset="0"/>
              <a:ea typeface="+mn-ea"/>
              <a:cs typeface="+mn-cs"/>
            </a:defRPr>
          </a:pPr>
          <a:endParaRPr lang="en-US"/>
        </a:p>
      </c:txPr>
    </c:title>
    <c:autoTitleDeleted val="0"/>
    <c:pivotFmts>
      <c:pivotFmt>
        <c:idx val="0"/>
        <c:spPr>
          <a:solidFill>
            <a:schemeClr val="accent1"/>
          </a:solidFill>
          <a:ln>
            <a:noFill/>
          </a:ln>
          <a:effectLst>
            <a:outerShdw blurRad="254000" sx="102000" sy="102000" algn="ctr" rotWithShape="0">
              <a:prstClr val="black">
                <a:alpha val="20000"/>
              </a:prstClr>
            </a:outerShdw>
          </a:effectLst>
        </c:spPr>
        <c:marker>
          <c:symbol val="circle"/>
          <c:size val="6"/>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E1B12C"/>
          </a:solidFill>
          <a:ln>
            <a:noFill/>
          </a:ln>
          <a:effectLst>
            <a:outerShdw blurRad="254000" sx="102000" sy="102000" algn="ctr" rotWithShape="0">
              <a:prstClr val="black">
                <a:alpha val="20000"/>
              </a:prstClr>
            </a:outerShdw>
          </a:effectLst>
        </c:spPr>
      </c:pivotFmt>
      <c:pivotFmt>
        <c:idx val="2"/>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outerShdw blurRad="254000" sx="102000" sy="102000" algn="ctr" rotWithShape="0">
              <a:prstClr val="black">
                <a:alpha val="20000"/>
              </a:prstClr>
            </a:outerShdw>
          </a:effectLst>
        </c:spPr>
      </c:pivotFmt>
      <c:pivotFmt>
        <c:idx val="4"/>
        <c:spPr>
          <a:solidFill>
            <a:srgbClr val="E1B12C"/>
          </a:solidFill>
          <a:ln>
            <a:noFill/>
          </a:ln>
          <a:effectLst>
            <a:outerShdw blurRad="254000" sx="102000" sy="102000" algn="ctr" rotWithShape="0">
              <a:prstClr val="black">
                <a:alpha val="20000"/>
              </a:prstClr>
            </a:outerShdw>
          </a:effectLst>
        </c:spPr>
      </c:pivotFmt>
      <c:pivotFmt>
        <c:idx val="5"/>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outerShdw blurRad="254000" sx="102000" sy="102000" algn="ctr" rotWithShape="0">
              <a:prstClr val="black">
                <a:alpha val="20000"/>
              </a:prstClr>
            </a:outerShdw>
          </a:effectLst>
        </c:spPr>
      </c:pivotFmt>
      <c:pivotFmt>
        <c:idx val="7"/>
        <c:spPr>
          <a:solidFill>
            <a:srgbClr val="E1B12C"/>
          </a:solidFill>
          <a:ln>
            <a:noFill/>
          </a:ln>
          <a:effectLst>
            <a:outerShdw blurRad="254000" sx="102000" sy="102000" algn="ctr" rotWithShape="0">
              <a:prstClr val="black">
                <a:alpha val="20000"/>
              </a:prstClr>
            </a:outerShdw>
          </a:effectLst>
        </c:spPr>
      </c:pivotFmt>
    </c:pivotFmts>
    <c:plotArea>
      <c:layout/>
      <c:pieChart>
        <c:varyColors val="1"/>
        <c:ser>
          <c:idx val="0"/>
          <c:order val="0"/>
          <c:tx>
            <c:strRef>
              <c:f>pivot!$L$80</c:f>
              <c:strCache>
                <c:ptCount val="1"/>
                <c:pt idx="0">
                  <c:v>Total</c:v>
                </c:pt>
              </c:strCache>
            </c:strRef>
          </c:tx>
          <c:dPt>
            <c:idx val="0"/>
            <c:bubble3D val="0"/>
            <c:spPr>
              <a:solidFill>
                <a:schemeClr val="tx1">
                  <a:lumMod val="65000"/>
                  <a:lumOff val="35000"/>
                </a:schemeClr>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EDCC-4A08-9BB7-1C28653CBFEA}"/>
              </c:ext>
            </c:extLst>
          </c:dPt>
          <c:dPt>
            <c:idx val="1"/>
            <c:bubble3D val="0"/>
            <c:spPr>
              <a:solidFill>
                <a:srgbClr val="E1B12C"/>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EDCC-4A08-9BB7-1C28653CBFEA}"/>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pivot!$K$81:$K$83</c:f>
              <c:strCache>
                <c:ptCount val="2"/>
                <c:pt idx="0">
                  <c:v>First Class</c:v>
                </c:pt>
                <c:pt idx="1">
                  <c:v>Standard</c:v>
                </c:pt>
              </c:strCache>
            </c:strRef>
          </c:cat>
          <c:val>
            <c:numRef>
              <c:f>pivot!$L$81:$L$83</c:f>
              <c:numCache>
                <c:formatCode>0.00%</c:formatCode>
                <c:ptCount val="2"/>
                <c:pt idx="0">
                  <c:v>9.661011594477617E-2</c:v>
                </c:pt>
                <c:pt idx="1">
                  <c:v>0.9033898840552238</c:v>
                </c:pt>
              </c:numCache>
            </c:numRef>
          </c:val>
          <c:extLst>
            <c:ext xmlns:c16="http://schemas.microsoft.com/office/drawing/2014/chart" uri="{C3380CC4-5D6E-409C-BE32-E72D297353CC}">
              <c16:uniqueId val="{00000004-EDCC-4A08-9BB7-1C28653CBFEA}"/>
            </c:ext>
          </c:extLst>
        </c:ser>
        <c:dLbls>
          <c:dLblPos val="in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[Railway Analysis.xlsx]pivot!PivotTable20</c:name>
    <c:fmtId val="20"/>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highlight>
                  <a:srgbClr val="E1B12C"/>
                </a:highlight>
                <a:latin typeface="+mn-lt"/>
                <a:ea typeface="+mn-ea"/>
                <a:cs typeface="+mn-cs"/>
              </a:defRPr>
            </a:pPr>
            <a:r>
              <a:rPr lang="en-US" sz="1800" b="1" i="0" u="none" strike="noStrike" kern="1200" spc="100" baseline="0">
                <a:solidFill>
                  <a:schemeClr val="tx1"/>
                </a:solidFill>
                <a:effectLst>
                  <a:outerShdw blurRad="50800" dist="38100" dir="5400000" algn="t" rotWithShape="0">
                    <a:prstClr val="black">
                      <a:alpha val="40000"/>
                    </a:prstClr>
                  </a:outerShdw>
                </a:effectLst>
                <a:highlight>
                  <a:srgbClr val="E1B12C"/>
                </a:highlight>
                <a:latin typeface="Outfit" pitchFamily="2" charset="0"/>
              </a:rPr>
              <a:t>Refund Rate</a:t>
            </a:r>
            <a:endParaRPr lang="en-US">
              <a:highlight>
                <a:srgbClr val="E1B12C"/>
              </a:highlight>
            </a:endParaRPr>
          </a:p>
        </c:rich>
      </c:tx>
      <c:layout>
        <c:manualLayout>
          <c:xMode val="edge"/>
          <c:yMode val="edge"/>
          <c:x val="3.3817250213492743E-3"/>
          <c:y val="1.3855213023900243E-2"/>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highlight>
                <a:srgbClr val="E1B12C"/>
              </a:highlight>
              <a:latin typeface="+mn-lt"/>
              <a:ea typeface="+mn-ea"/>
              <a:cs typeface="+mn-cs"/>
            </a:defRPr>
          </a:pPr>
          <a:endParaRPr lang="en-US"/>
        </a:p>
      </c:txPr>
    </c:title>
    <c:autoTitleDeleted val="0"/>
    <c:pivotFmts>
      <c:pivotFmt>
        <c:idx val="0"/>
        <c:spPr>
          <a:solidFill>
            <a:schemeClr val="accent1"/>
          </a:solidFill>
          <a:ln>
            <a:noFill/>
          </a:ln>
          <a:effectLst>
            <a:outerShdw blurRad="254000" sx="102000" sy="102000" algn="ctr" rotWithShape="0">
              <a:prstClr val="black">
                <a:alpha val="20000"/>
              </a:prstClr>
            </a:outerShdw>
          </a:effectLst>
        </c:spPr>
        <c:marker>
          <c:symbol val="circle"/>
          <c:size val="6"/>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rgbClr val="E1B12C"/>
          </a:solidFill>
          <a:ln>
            <a:noFill/>
          </a:ln>
          <a:effectLst>
            <a:outerShdw blurRad="254000" sx="102000" sy="102000" algn="ctr" rotWithShape="0">
              <a:prstClr val="black">
                <a:alpha val="20000"/>
              </a:prstClr>
            </a:outerShdw>
          </a:effectLst>
        </c:spPr>
      </c:pivotFmt>
      <c:pivotFmt>
        <c:idx val="4"/>
        <c:spPr>
          <a:solidFill>
            <a:srgbClr val="7F8C8D"/>
          </a:solidFill>
          <a:ln>
            <a:noFill/>
          </a:ln>
          <a:effectLst>
            <a:outerShdw blurRad="254000" sx="102000" sy="102000" algn="ctr" rotWithShape="0">
              <a:prstClr val="black">
                <a:alpha val="20000"/>
              </a:prstClr>
            </a:outerShdw>
          </a:effectLst>
        </c:spPr>
      </c:pivotFmt>
      <c:pivotFmt>
        <c:idx val="5"/>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6"/>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7"/>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8"/>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9"/>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10"/>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11"/>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2"/>
        <c:spPr>
          <a:solidFill>
            <a:srgbClr val="E1B12C"/>
          </a:solidFill>
          <a:ln>
            <a:noFill/>
          </a:ln>
          <a:effectLst>
            <a:outerShdw blurRad="254000" sx="102000" sy="102000" algn="ctr" rotWithShape="0">
              <a:prstClr val="black">
                <a:alpha val="20000"/>
              </a:prstClr>
            </a:outerShdw>
          </a:effectLst>
        </c:spPr>
      </c:pivotFmt>
      <c:pivotFmt>
        <c:idx val="13"/>
        <c:spPr>
          <a:solidFill>
            <a:srgbClr val="7F8C8D"/>
          </a:solidFill>
          <a:ln>
            <a:noFill/>
          </a:ln>
          <a:effectLst>
            <a:outerShdw blurRad="254000" sx="102000" sy="102000" algn="ctr" rotWithShape="0">
              <a:prstClr val="black">
                <a:alpha val="20000"/>
              </a:prstClr>
            </a:outerShdw>
          </a:effectLst>
        </c:spPr>
      </c:pivotFmt>
      <c:pivotFmt>
        <c:idx val="14"/>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5"/>
        <c:spPr>
          <a:solidFill>
            <a:srgbClr val="E1B12C"/>
          </a:solidFill>
          <a:ln>
            <a:noFill/>
          </a:ln>
          <a:effectLst>
            <a:outerShdw blurRad="254000" sx="102000" sy="102000" algn="ctr" rotWithShape="0">
              <a:prstClr val="black">
                <a:alpha val="20000"/>
              </a:prstClr>
            </a:outerShdw>
          </a:effectLst>
        </c:spPr>
      </c:pivotFmt>
      <c:pivotFmt>
        <c:idx val="16"/>
        <c:spPr>
          <a:solidFill>
            <a:srgbClr val="7F8C8D"/>
          </a:solidFill>
          <a:ln>
            <a:noFill/>
          </a:ln>
          <a:effectLst>
            <a:outerShdw blurRad="254000" sx="102000" sy="102000" algn="ctr" rotWithShape="0">
              <a:prstClr val="black">
                <a:alpha val="20000"/>
              </a:prstClr>
            </a:outerShdw>
          </a:effectLst>
        </c:spPr>
      </c:pivotFmt>
    </c:pivotFmts>
    <c:plotArea>
      <c:layout/>
      <c:pieChart>
        <c:varyColors val="1"/>
        <c:ser>
          <c:idx val="0"/>
          <c:order val="0"/>
          <c:tx>
            <c:strRef>
              <c:f>pivot!$C$276</c:f>
              <c:strCache>
                <c:ptCount val="1"/>
                <c:pt idx="0">
                  <c:v>Total</c:v>
                </c:pt>
              </c:strCache>
            </c:strRef>
          </c:tx>
          <c:dPt>
            <c:idx val="0"/>
            <c:bubble3D val="0"/>
            <c:spPr>
              <a:solidFill>
                <a:srgbClr val="E1B12C"/>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230F-4632-8733-9F437ACDDC55}"/>
              </c:ext>
            </c:extLst>
          </c:dPt>
          <c:dPt>
            <c:idx val="1"/>
            <c:bubble3D val="0"/>
            <c:spPr>
              <a:solidFill>
                <a:srgbClr val="7F8C8D"/>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230F-4632-8733-9F437ACDDC55}"/>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pivot!$B$277:$B$279</c:f>
              <c:strCache>
                <c:ptCount val="2"/>
                <c:pt idx="0">
                  <c:v>No</c:v>
                </c:pt>
                <c:pt idx="1">
                  <c:v>Yes</c:v>
                </c:pt>
              </c:strCache>
            </c:strRef>
          </c:cat>
          <c:val>
            <c:numRef>
              <c:f>pivot!$C$277:$C$279</c:f>
              <c:numCache>
                <c:formatCode>0.00%</c:formatCode>
                <c:ptCount val="2"/>
                <c:pt idx="0">
                  <c:v>0.69574468085106378</c:v>
                </c:pt>
                <c:pt idx="1">
                  <c:v>0.30425531914893617</c:v>
                </c:pt>
              </c:numCache>
            </c:numRef>
          </c:val>
          <c:extLst>
            <c:ext xmlns:c16="http://schemas.microsoft.com/office/drawing/2014/chart" uri="{C3380CC4-5D6E-409C-BE32-E72D297353CC}">
              <c16:uniqueId val="{00000004-230F-4632-8733-9F437ACDDC55}"/>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rgbClr val="E1B12C"/>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image1.png>
</file>

<file path=ppt/media/image10.svg>
</file>

<file path=ppt/media/image11.png>
</file>

<file path=ppt/media/image12.sv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CF3720F-F7A7-4E99-9D86-CF12267D9E9B}" type="datetimeFigureOut">
              <a:rPr lang="en-US" smtClean="0"/>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098DF0-2028-4923-9CB0-BADC1E19E8A9}" type="slidenum">
              <a:rPr lang="en-US" smtClean="0"/>
              <a:t>‹#›</a:t>
            </a:fld>
            <a:endParaRPr lang="en-US"/>
          </a:p>
        </p:txBody>
      </p:sp>
    </p:spTree>
    <p:extLst>
      <p:ext uri="{BB962C8B-B14F-4D97-AF65-F5344CB8AC3E}">
        <p14:creationId xmlns:p14="http://schemas.microsoft.com/office/powerpoint/2010/main" val="3468534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F3720F-F7A7-4E99-9D86-CF12267D9E9B}" type="datetimeFigureOut">
              <a:rPr lang="en-US" smtClean="0"/>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098DF0-2028-4923-9CB0-BADC1E19E8A9}" type="slidenum">
              <a:rPr lang="en-US" smtClean="0"/>
              <a:t>‹#›</a:t>
            </a:fld>
            <a:endParaRPr lang="en-US"/>
          </a:p>
        </p:txBody>
      </p:sp>
    </p:spTree>
    <p:extLst>
      <p:ext uri="{BB962C8B-B14F-4D97-AF65-F5344CB8AC3E}">
        <p14:creationId xmlns:p14="http://schemas.microsoft.com/office/powerpoint/2010/main" val="3195082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F3720F-F7A7-4E99-9D86-CF12267D9E9B}" type="datetimeFigureOut">
              <a:rPr lang="en-US" smtClean="0"/>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098DF0-2028-4923-9CB0-BADC1E19E8A9}" type="slidenum">
              <a:rPr lang="en-US" smtClean="0"/>
              <a:t>‹#›</a:t>
            </a:fld>
            <a:endParaRPr lang="en-US"/>
          </a:p>
        </p:txBody>
      </p:sp>
    </p:spTree>
    <p:extLst>
      <p:ext uri="{BB962C8B-B14F-4D97-AF65-F5344CB8AC3E}">
        <p14:creationId xmlns:p14="http://schemas.microsoft.com/office/powerpoint/2010/main" val="1021706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F3720F-F7A7-4E99-9D86-CF12267D9E9B}" type="datetimeFigureOut">
              <a:rPr lang="en-US" smtClean="0"/>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098DF0-2028-4923-9CB0-BADC1E19E8A9}" type="slidenum">
              <a:rPr lang="en-US" smtClean="0"/>
              <a:t>‹#›</a:t>
            </a:fld>
            <a:endParaRPr lang="en-US"/>
          </a:p>
        </p:txBody>
      </p:sp>
    </p:spTree>
    <p:extLst>
      <p:ext uri="{BB962C8B-B14F-4D97-AF65-F5344CB8AC3E}">
        <p14:creationId xmlns:p14="http://schemas.microsoft.com/office/powerpoint/2010/main" val="2620734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F3720F-F7A7-4E99-9D86-CF12267D9E9B}" type="datetimeFigureOut">
              <a:rPr lang="en-US" smtClean="0"/>
              <a:t>4/5/2025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098DF0-2028-4923-9CB0-BADC1E19E8A9}" type="slidenum">
              <a:rPr lang="en-US" smtClean="0"/>
              <a:t>‹#›</a:t>
            </a:fld>
            <a:endParaRPr lang="en-US"/>
          </a:p>
        </p:txBody>
      </p:sp>
    </p:spTree>
    <p:extLst>
      <p:ext uri="{BB962C8B-B14F-4D97-AF65-F5344CB8AC3E}">
        <p14:creationId xmlns:p14="http://schemas.microsoft.com/office/powerpoint/2010/main" val="3437989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CF3720F-F7A7-4E99-9D86-CF12267D9E9B}" type="datetimeFigureOut">
              <a:rPr lang="en-US" smtClean="0"/>
              <a:t>4/5/2025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098DF0-2028-4923-9CB0-BADC1E19E8A9}" type="slidenum">
              <a:rPr lang="en-US" smtClean="0"/>
              <a:t>‹#›</a:t>
            </a:fld>
            <a:endParaRPr lang="en-US"/>
          </a:p>
        </p:txBody>
      </p:sp>
    </p:spTree>
    <p:extLst>
      <p:ext uri="{BB962C8B-B14F-4D97-AF65-F5344CB8AC3E}">
        <p14:creationId xmlns:p14="http://schemas.microsoft.com/office/powerpoint/2010/main" val="37953902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F3720F-F7A7-4E99-9D86-CF12267D9E9B}" type="datetimeFigureOut">
              <a:rPr lang="en-US" smtClean="0"/>
              <a:t>4/5/2025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098DF0-2028-4923-9CB0-BADC1E19E8A9}" type="slidenum">
              <a:rPr lang="en-US" smtClean="0"/>
              <a:t>‹#›</a:t>
            </a:fld>
            <a:endParaRPr lang="en-US"/>
          </a:p>
        </p:txBody>
      </p:sp>
    </p:spTree>
    <p:extLst>
      <p:ext uri="{BB962C8B-B14F-4D97-AF65-F5344CB8AC3E}">
        <p14:creationId xmlns:p14="http://schemas.microsoft.com/office/powerpoint/2010/main" val="2921542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CF3720F-F7A7-4E99-9D86-CF12267D9E9B}" type="datetimeFigureOut">
              <a:rPr lang="en-US" smtClean="0"/>
              <a:t>4/5/2025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098DF0-2028-4923-9CB0-BADC1E19E8A9}" type="slidenum">
              <a:rPr lang="en-US" smtClean="0"/>
              <a:t>‹#›</a:t>
            </a:fld>
            <a:endParaRPr lang="en-US"/>
          </a:p>
        </p:txBody>
      </p:sp>
    </p:spTree>
    <p:extLst>
      <p:ext uri="{BB962C8B-B14F-4D97-AF65-F5344CB8AC3E}">
        <p14:creationId xmlns:p14="http://schemas.microsoft.com/office/powerpoint/2010/main" val="1665359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F3720F-F7A7-4E99-9D86-CF12267D9E9B}" type="datetimeFigureOut">
              <a:rPr lang="en-US" smtClean="0"/>
              <a:t>4/5/2025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098DF0-2028-4923-9CB0-BADC1E19E8A9}" type="slidenum">
              <a:rPr lang="en-US" smtClean="0"/>
              <a:t>‹#›</a:t>
            </a:fld>
            <a:endParaRPr lang="en-US"/>
          </a:p>
        </p:txBody>
      </p:sp>
    </p:spTree>
    <p:extLst>
      <p:ext uri="{BB962C8B-B14F-4D97-AF65-F5344CB8AC3E}">
        <p14:creationId xmlns:p14="http://schemas.microsoft.com/office/powerpoint/2010/main" val="3981282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F3720F-F7A7-4E99-9D86-CF12267D9E9B}" type="datetimeFigureOut">
              <a:rPr lang="en-US" smtClean="0"/>
              <a:t>4/5/2025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098DF0-2028-4923-9CB0-BADC1E19E8A9}" type="slidenum">
              <a:rPr lang="en-US" smtClean="0"/>
              <a:t>‹#›</a:t>
            </a:fld>
            <a:endParaRPr lang="en-US"/>
          </a:p>
        </p:txBody>
      </p:sp>
    </p:spTree>
    <p:extLst>
      <p:ext uri="{BB962C8B-B14F-4D97-AF65-F5344CB8AC3E}">
        <p14:creationId xmlns:p14="http://schemas.microsoft.com/office/powerpoint/2010/main" val="1621259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F3720F-F7A7-4E99-9D86-CF12267D9E9B}" type="datetimeFigureOut">
              <a:rPr lang="en-US" smtClean="0"/>
              <a:t>4/5/2025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098DF0-2028-4923-9CB0-BADC1E19E8A9}" type="slidenum">
              <a:rPr lang="en-US" smtClean="0"/>
              <a:t>‹#›</a:t>
            </a:fld>
            <a:endParaRPr lang="en-US"/>
          </a:p>
        </p:txBody>
      </p:sp>
    </p:spTree>
    <p:extLst>
      <p:ext uri="{BB962C8B-B14F-4D97-AF65-F5344CB8AC3E}">
        <p14:creationId xmlns:p14="http://schemas.microsoft.com/office/powerpoint/2010/main" val="1446343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tx1"/>
            </a:gs>
            <a:gs pos="74000">
              <a:schemeClr val="tx1">
                <a:lumMod val="85000"/>
                <a:lumOff val="15000"/>
              </a:schemeClr>
            </a:gs>
            <a:gs pos="100000">
              <a:schemeClr val="tx1">
                <a:lumMod val="95000"/>
                <a:lumOff val="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CF3720F-F7A7-4E99-9D86-CF12267D9E9B}" type="datetimeFigureOut">
              <a:rPr lang="en-US" smtClean="0"/>
              <a:t>4/5/2025</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6098DF0-2028-4923-9CB0-BADC1E19E8A9}" type="slidenum">
              <a:rPr lang="en-US" smtClean="0"/>
              <a:t>‹#›</a:t>
            </a:fld>
            <a:endParaRPr lang="en-US"/>
          </a:p>
        </p:txBody>
      </p:sp>
    </p:spTree>
    <p:extLst>
      <p:ext uri="{BB962C8B-B14F-4D97-AF65-F5344CB8AC3E}">
        <p14:creationId xmlns:p14="http://schemas.microsoft.com/office/powerpoint/2010/main" val="4223998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1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2.xml"/><Relationship Id="rId4" Type="http://schemas.openxmlformats.org/officeDocument/2006/relationships/chart" Target="../charts/chart8.xml"/></Relationships>
</file>

<file path=ppt/slides/_rels/slide14.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992" y="274639"/>
            <a:ext cx="8461248" cy="1143000"/>
          </a:xfrm>
        </p:spPr>
        <p:txBody>
          <a:bodyPr>
            <a:noAutofit/>
          </a:bodyPr>
          <a:lstStyle/>
          <a:p>
            <a:pPr algn="ctr"/>
            <a:r>
              <a:rPr sz="3800" b="1" dirty="0">
                <a:solidFill>
                  <a:srgbClr val="E1B12C"/>
                </a:solidFill>
                <a:latin typeface="Outfit" pitchFamily="2" charset="0"/>
              </a:rPr>
              <a:t>Train Ticket Sales &amp; Journey Analysis</a:t>
            </a:r>
          </a:p>
        </p:txBody>
      </p:sp>
      <p:sp>
        <p:nvSpPr>
          <p:cNvPr id="3" name="Content Placeholder 2"/>
          <p:cNvSpPr>
            <a:spLocks noGrp="1"/>
          </p:cNvSpPr>
          <p:nvPr>
            <p:ph idx="1"/>
          </p:nvPr>
        </p:nvSpPr>
        <p:spPr/>
        <p:txBody>
          <a:bodyPr/>
          <a:lstStyle/>
          <a:p>
            <a:pPr marL="0" indent="0" algn="ctr">
              <a:buNone/>
            </a:pPr>
            <a:r>
              <a:rPr sz="2600" dirty="0">
                <a:solidFill>
                  <a:srgbClr val="E1B12C"/>
                </a:solidFill>
                <a:latin typeface="Outfit" pitchFamily="2" charset="0"/>
              </a:rPr>
              <a:t>Insights on Punctuality, Sales, and Passenger Experience</a:t>
            </a:r>
            <a:endParaRPr lang="en-GB" sz="2600" dirty="0">
              <a:solidFill>
                <a:srgbClr val="E1B12C"/>
              </a:solidFill>
              <a:latin typeface="Outfit" pitchFamily="2" charset="0"/>
            </a:endParaRPr>
          </a:p>
          <a:p>
            <a:pPr marL="0" indent="0" algn="ctr">
              <a:buNone/>
            </a:pPr>
            <a:endParaRPr sz="2600" dirty="0">
              <a:solidFill>
                <a:srgbClr val="E1B12C"/>
              </a:solidFill>
              <a:latin typeface="Outfit" pitchFamily="2" charset="0"/>
            </a:endParaRPr>
          </a:p>
          <a:p>
            <a:pPr marL="0" indent="0" algn="ctr">
              <a:buNone/>
            </a:pPr>
            <a:r>
              <a:rPr dirty="0">
                <a:solidFill>
                  <a:srgbClr val="E1B12C"/>
                </a:solidFill>
                <a:latin typeface="Outfit" pitchFamily="2" charset="0"/>
              </a:rPr>
              <a:t>Date: </a:t>
            </a:r>
            <a:r>
              <a:rPr lang="en-GB" dirty="0">
                <a:solidFill>
                  <a:srgbClr val="E1B12C"/>
                </a:solidFill>
                <a:latin typeface="Outfit" pitchFamily="2" charset="0"/>
              </a:rPr>
              <a:t>3</a:t>
            </a:r>
            <a:r>
              <a:rPr lang="en-GB" baseline="30000" dirty="0">
                <a:solidFill>
                  <a:srgbClr val="E1B12C"/>
                </a:solidFill>
                <a:latin typeface="Outfit" pitchFamily="2" charset="0"/>
              </a:rPr>
              <a:t>rd</a:t>
            </a:r>
            <a:r>
              <a:rPr lang="en-GB" dirty="0">
                <a:solidFill>
                  <a:srgbClr val="E1B12C"/>
                </a:solidFill>
                <a:latin typeface="Outfit" pitchFamily="2" charset="0"/>
              </a:rPr>
              <a:t> April, 2024</a:t>
            </a:r>
          </a:p>
          <a:p>
            <a:pPr marL="0" indent="0" algn="ctr">
              <a:buNone/>
            </a:pPr>
            <a:endParaRPr dirty="0">
              <a:solidFill>
                <a:srgbClr val="E1B12C"/>
              </a:solidFill>
              <a:latin typeface="Outfit" pitchFamily="2" charset="0"/>
            </a:endParaRPr>
          </a:p>
          <a:p>
            <a:pPr marL="0" indent="0" algn="ctr">
              <a:buNone/>
            </a:pPr>
            <a:r>
              <a:rPr lang="en-GB" dirty="0">
                <a:solidFill>
                  <a:srgbClr val="E1B12C"/>
                </a:solidFill>
                <a:latin typeface="Outfit" pitchFamily="2" charset="0"/>
              </a:rPr>
              <a:t>Emenike Kenechukwu Augustine</a:t>
            </a:r>
          </a:p>
          <a:p>
            <a:pPr marL="0" indent="0" algn="ctr">
              <a:buNone/>
            </a:pPr>
            <a:endParaRPr lang="en-GB" dirty="0">
              <a:solidFill>
                <a:srgbClr val="E1B12C"/>
              </a:solidFill>
              <a:latin typeface="Outfit" pitchFamily="2" charset="0"/>
            </a:endParaRPr>
          </a:p>
          <a:p>
            <a:pPr marL="0" indent="0" algn="ctr">
              <a:buNone/>
            </a:pPr>
            <a:r>
              <a:rPr lang="en-GB" dirty="0">
                <a:solidFill>
                  <a:srgbClr val="E1B12C"/>
                </a:solidFill>
                <a:latin typeface="Outfit" pitchFamily="2" charset="0"/>
              </a:rPr>
              <a:t>Data Analytics with Excel</a:t>
            </a:r>
            <a:endParaRPr dirty="0">
              <a:solidFill>
                <a:srgbClr val="E1B12C"/>
              </a:solidFill>
              <a:latin typeface="Outfit" pitchFamily="2" charset="0"/>
            </a:endParaRPr>
          </a:p>
        </p:txBody>
      </p:sp>
    </p:spTree>
  </p:cSld>
  <p:clrMapOvr>
    <a:masterClrMapping/>
  </p:clrMapOvr>
  <mc:AlternateContent xmlns:mc="http://schemas.openxmlformats.org/markup-compatibility/2006" xmlns:p14="http://schemas.microsoft.com/office/powerpoint/2010/main">
    <mc:Choice Requires="p14">
      <p:transition p14:dur="0" advTm="12000"/>
    </mc:Choice>
    <mc:Fallback xmlns="">
      <p:transition advTm="12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randombar(horizontal)">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1376" y="274639"/>
            <a:ext cx="8485632" cy="895792"/>
          </a:xfrm>
        </p:spPr>
        <p:txBody>
          <a:bodyPr>
            <a:normAutofit fontScale="90000"/>
          </a:bodyPr>
          <a:lstStyle/>
          <a:p>
            <a:r>
              <a:rPr b="1" dirty="0">
                <a:solidFill>
                  <a:srgbClr val="E1B12C"/>
                </a:solidFill>
                <a:latin typeface="Outfit" pitchFamily="2" charset="0"/>
              </a:rPr>
              <a:t>Ticket Sales &amp; Revenue Breakdown</a:t>
            </a:r>
          </a:p>
        </p:txBody>
      </p:sp>
      <p:sp>
        <p:nvSpPr>
          <p:cNvPr id="3" name="Content Placeholder 2"/>
          <p:cNvSpPr>
            <a:spLocks noGrp="1"/>
          </p:cNvSpPr>
          <p:nvPr>
            <p:ph idx="1"/>
          </p:nvPr>
        </p:nvSpPr>
        <p:spPr>
          <a:xfrm>
            <a:off x="341376" y="1170432"/>
            <a:ext cx="8485632" cy="5687568"/>
          </a:xfrm>
        </p:spPr>
        <p:txBody>
          <a:bodyPr>
            <a:normAutofit/>
          </a:bodyPr>
          <a:lstStyle/>
          <a:p>
            <a:pPr marL="0" indent="0">
              <a:buNone/>
            </a:pPr>
            <a:r>
              <a:rPr sz="1400" dirty="0">
                <a:solidFill>
                  <a:srgbClr val="E1B12C"/>
                </a:solidFill>
                <a:latin typeface="Outfit" pitchFamily="2" charset="0"/>
              </a:rPr>
              <a:t>Key Insights:</a:t>
            </a:r>
            <a:endParaRPr lang="en-GB" sz="1400" dirty="0">
              <a:solidFill>
                <a:srgbClr val="E1B12C"/>
              </a:solidFill>
              <a:latin typeface="Outfit" pitchFamily="2" charset="0"/>
            </a:endParaRPr>
          </a:p>
          <a:p>
            <a:pPr marL="0" indent="0">
              <a:buNone/>
            </a:pPr>
            <a:r>
              <a:rPr lang="en-GB" sz="1400" dirty="0">
                <a:solidFill>
                  <a:srgbClr val="E1B12C"/>
                </a:solidFill>
                <a:latin typeface="Outfit" pitchFamily="2" charset="0"/>
              </a:rPr>
              <a:t>The total ticket price is at $741,921.00 with a total of 31,653 tickets sold, Below are the breakdown based on Ticket types, Purchase types &amp; Ticket Class.</a:t>
            </a:r>
            <a:endParaRPr sz="1400" dirty="0">
              <a:solidFill>
                <a:srgbClr val="E1B12C"/>
              </a:solidFill>
              <a:latin typeface="Outfit" pitchFamily="2" charset="0"/>
            </a:endParaRPr>
          </a:p>
          <a:p>
            <a:r>
              <a:rPr sz="1400" dirty="0">
                <a:solidFill>
                  <a:srgbClr val="E1B12C"/>
                </a:solidFill>
                <a:latin typeface="Outfit" pitchFamily="2" charset="0"/>
              </a:rPr>
              <a:t>Ticket types</a:t>
            </a:r>
            <a:r>
              <a:rPr lang="en-GB" sz="1400" dirty="0">
                <a:solidFill>
                  <a:srgbClr val="E1B12C"/>
                </a:solidFill>
                <a:latin typeface="Outfit" pitchFamily="2" charset="0"/>
              </a:rPr>
              <a:t> revenue</a:t>
            </a:r>
            <a:r>
              <a:rPr sz="1400" dirty="0">
                <a:solidFill>
                  <a:srgbClr val="E1B12C"/>
                </a:solidFill>
                <a:latin typeface="Outfit" pitchFamily="2" charset="0"/>
              </a:rPr>
              <a:t>: </a:t>
            </a:r>
            <a:endParaRPr lang="en-GB" sz="1400" dirty="0">
              <a:solidFill>
                <a:srgbClr val="E1B12C"/>
              </a:solidFill>
              <a:latin typeface="Outfit" pitchFamily="2" charset="0"/>
            </a:endParaRPr>
          </a:p>
          <a:p>
            <a:pPr lvl="1"/>
            <a:r>
              <a:rPr sz="1200" dirty="0">
                <a:solidFill>
                  <a:srgbClr val="E1B12C"/>
                </a:solidFill>
                <a:latin typeface="Outfit" pitchFamily="2" charset="0"/>
              </a:rPr>
              <a:t>Advance (</a:t>
            </a:r>
            <a:r>
              <a:rPr lang="en-GB" sz="1200" dirty="0">
                <a:solidFill>
                  <a:srgbClr val="E1B12C"/>
                </a:solidFill>
                <a:latin typeface="Outfit" pitchFamily="2" charset="0"/>
              </a:rPr>
              <a:t>42</a:t>
            </a:r>
            <a:r>
              <a:rPr sz="1200" dirty="0">
                <a:solidFill>
                  <a:srgbClr val="E1B12C"/>
                </a:solidFill>
                <a:latin typeface="Outfit" pitchFamily="2" charset="0"/>
              </a:rPr>
              <a:t>%)</a:t>
            </a:r>
            <a:r>
              <a:rPr lang="en-GB" sz="1200" dirty="0">
                <a:solidFill>
                  <a:srgbClr val="E1B12C"/>
                </a:solidFill>
                <a:latin typeface="Outfit" pitchFamily="2" charset="0"/>
              </a:rPr>
              <a:t> with a total of $309,274.00</a:t>
            </a:r>
          </a:p>
          <a:p>
            <a:pPr lvl="1"/>
            <a:r>
              <a:rPr sz="1200" dirty="0">
                <a:solidFill>
                  <a:srgbClr val="E1B12C"/>
                </a:solidFill>
                <a:latin typeface="Outfit" pitchFamily="2" charset="0"/>
              </a:rPr>
              <a:t>Off-Peak (</a:t>
            </a:r>
            <a:r>
              <a:rPr lang="en-GB" sz="1200" dirty="0">
                <a:solidFill>
                  <a:srgbClr val="E1B12C"/>
                </a:solidFill>
                <a:latin typeface="Outfit" pitchFamily="2" charset="0"/>
              </a:rPr>
              <a:t>30</a:t>
            </a:r>
            <a:r>
              <a:rPr sz="1200" dirty="0">
                <a:solidFill>
                  <a:srgbClr val="E1B12C"/>
                </a:solidFill>
                <a:latin typeface="Outfit" pitchFamily="2" charset="0"/>
              </a:rPr>
              <a:t>%) </a:t>
            </a:r>
            <a:r>
              <a:rPr lang="en-GB" sz="1200" dirty="0">
                <a:solidFill>
                  <a:srgbClr val="E1B12C"/>
                </a:solidFill>
                <a:latin typeface="Outfit" pitchFamily="2" charset="0"/>
              </a:rPr>
              <a:t>with a total of $223,338.00</a:t>
            </a:r>
          </a:p>
          <a:p>
            <a:pPr lvl="1"/>
            <a:r>
              <a:rPr sz="1200" dirty="0">
                <a:solidFill>
                  <a:srgbClr val="E1B12C"/>
                </a:solidFill>
                <a:latin typeface="Outfit" pitchFamily="2" charset="0"/>
              </a:rPr>
              <a:t>Anytime (</a:t>
            </a:r>
            <a:r>
              <a:rPr lang="en-GB" sz="1200" dirty="0">
                <a:solidFill>
                  <a:srgbClr val="E1B12C"/>
                </a:solidFill>
                <a:latin typeface="Outfit" pitchFamily="2" charset="0"/>
              </a:rPr>
              <a:t>28</a:t>
            </a:r>
            <a:r>
              <a:rPr sz="1200" dirty="0">
                <a:solidFill>
                  <a:srgbClr val="E1B12C"/>
                </a:solidFill>
                <a:latin typeface="Outfit" pitchFamily="2" charset="0"/>
              </a:rPr>
              <a:t>%)</a:t>
            </a:r>
            <a:r>
              <a:rPr lang="en-GB" sz="1200" dirty="0">
                <a:solidFill>
                  <a:srgbClr val="E1B12C"/>
                </a:solidFill>
                <a:latin typeface="Outfit" pitchFamily="2" charset="0"/>
              </a:rPr>
              <a:t> with a total of $209,309.00</a:t>
            </a:r>
            <a:endParaRPr sz="1200" dirty="0">
              <a:solidFill>
                <a:srgbClr val="E1B12C"/>
              </a:solidFill>
              <a:latin typeface="Outfit" pitchFamily="2" charset="0"/>
            </a:endParaRPr>
          </a:p>
          <a:p>
            <a:r>
              <a:rPr sz="1400" dirty="0">
                <a:solidFill>
                  <a:srgbClr val="E1B12C"/>
                </a:solidFill>
                <a:latin typeface="Outfit" pitchFamily="2" charset="0"/>
              </a:rPr>
              <a:t>- Online vs. Station: </a:t>
            </a:r>
            <a:endParaRPr lang="en-GB" sz="1400" dirty="0">
              <a:solidFill>
                <a:srgbClr val="E1B12C"/>
              </a:solidFill>
              <a:latin typeface="Outfit" pitchFamily="2" charset="0"/>
            </a:endParaRPr>
          </a:p>
          <a:p>
            <a:pPr lvl="1"/>
            <a:r>
              <a:rPr sz="1200" dirty="0">
                <a:solidFill>
                  <a:srgbClr val="E1B12C"/>
                </a:solidFill>
                <a:latin typeface="Outfit" pitchFamily="2" charset="0"/>
              </a:rPr>
              <a:t>Online (</a:t>
            </a:r>
            <a:r>
              <a:rPr lang="en-GB" sz="1200" dirty="0">
                <a:solidFill>
                  <a:srgbClr val="E1B12C"/>
                </a:solidFill>
                <a:latin typeface="Outfit" pitchFamily="2" charset="0"/>
              </a:rPr>
              <a:t>52</a:t>
            </a:r>
            <a:r>
              <a:rPr sz="1200" dirty="0">
                <a:solidFill>
                  <a:srgbClr val="E1B12C"/>
                </a:solidFill>
                <a:latin typeface="Outfit" pitchFamily="2" charset="0"/>
              </a:rPr>
              <a:t>%)</a:t>
            </a:r>
            <a:r>
              <a:rPr lang="en-GB" sz="1200" dirty="0">
                <a:solidFill>
                  <a:srgbClr val="E1B12C"/>
                </a:solidFill>
                <a:latin typeface="Outfit" pitchFamily="2" charset="0"/>
              </a:rPr>
              <a:t> with a total of $382,754.00</a:t>
            </a:r>
          </a:p>
          <a:p>
            <a:pPr lvl="1"/>
            <a:r>
              <a:rPr sz="1200" dirty="0">
                <a:solidFill>
                  <a:srgbClr val="E1B12C"/>
                </a:solidFill>
                <a:latin typeface="Outfit" pitchFamily="2" charset="0"/>
              </a:rPr>
              <a:t>Station (</a:t>
            </a:r>
            <a:r>
              <a:rPr lang="en-GB" sz="1200" dirty="0">
                <a:solidFill>
                  <a:srgbClr val="E1B12C"/>
                </a:solidFill>
                <a:latin typeface="Outfit" pitchFamily="2" charset="0"/>
              </a:rPr>
              <a:t>48</a:t>
            </a:r>
            <a:r>
              <a:rPr sz="1200" dirty="0">
                <a:solidFill>
                  <a:srgbClr val="E1B12C"/>
                </a:solidFill>
                <a:latin typeface="Outfit" pitchFamily="2" charset="0"/>
              </a:rPr>
              <a:t>%)</a:t>
            </a:r>
            <a:r>
              <a:rPr lang="en-GB" sz="1200" dirty="0">
                <a:solidFill>
                  <a:srgbClr val="E1B12C"/>
                </a:solidFill>
                <a:latin typeface="Outfit" pitchFamily="2" charset="0"/>
              </a:rPr>
              <a:t> with a total of $359,167.00</a:t>
            </a:r>
            <a:endParaRPr sz="1200" dirty="0">
              <a:solidFill>
                <a:srgbClr val="E1B12C"/>
              </a:solidFill>
              <a:latin typeface="Outfit" pitchFamily="2" charset="0"/>
            </a:endParaRPr>
          </a:p>
          <a:p>
            <a:r>
              <a:rPr sz="1400" dirty="0">
                <a:solidFill>
                  <a:srgbClr val="E1B12C"/>
                </a:solidFill>
                <a:latin typeface="Outfit" pitchFamily="2" charset="0"/>
              </a:rPr>
              <a:t>- Revenue by class</a:t>
            </a:r>
            <a:r>
              <a:rPr lang="en-GB" sz="1400" dirty="0">
                <a:solidFill>
                  <a:srgbClr val="E1B12C"/>
                </a:solidFill>
                <a:latin typeface="Outfit" pitchFamily="2" charset="0"/>
              </a:rPr>
              <a:t>:</a:t>
            </a:r>
          </a:p>
          <a:p>
            <a:pPr lvl="1"/>
            <a:r>
              <a:rPr lang="en-US" sz="1200" dirty="0">
                <a:solidFill>
                  <a:srgbClr val="E1B12C"/>
                </a:solidFill>
                <a:latin typeface="Outfit" pitchFamily="2" charset="0"/>
              </a:rPr>
              <a:t>First Class (20%) with a total of $149,399.00</a:t>
            </a:r>
          </a:p>
          <a:p>
            <a:pPr lvl="1"/>
            <a:r>
              <a:rPr lang="en-US" sz="1200" dirty="0">
                <a:solidFill>
                  <a:srgbClr val="E1B12C"/>
                </a:solidFill>
                <a:latin typeface="Outfit" pitchFamily="2" charset="0"/>
              </a:rPr>
              <a:t>Standard (80%) with a total of $592,522.00</a:t>
            </a:r>
            <a:endParaRPr sz="1200" dirty="0">
              <a:solidFill>
                <a:srgbClr val="E1B12C"/>
              </a:solidFill>
              <a:latin typeface="Outfit" pitchFamily="2" charset="0"/>
            </a:endParaRPr>
          </a:p>
        </p:txBody>
      </p:sp>
      <p:graphicFrame>
        <p:nvGraphicFramePr>
          <p:cNvPr id="5" name="Chart 4">
            <a:extLst>
              <a:ext uri="{FF2B5EF4-FFF2-40B4-BE49-F238E27FC236}">
                <a16:creationId xmlns:a16="http://schemas.microsoft.com/office/drawing/2014/main" id="{8B27B62F-303B-4FCB-ABD0-6BC0A5C8393C}"/>
              </a:ext>
            </a:extLst>
          </p:cNvPr>
          <p:cNvGraphicFramePr>
            <a:graphicFrameLocks/>
          </p:cNvGraphicFramePr>
          <p:nvPr>
            <p:extLst>
              <p:ext uri="{D42A27DB-BD31-4B8C-83A1-F6EECF244321}">
                <p14:modId xmlns:p14="http://schemas.microsoft.com/office/powerpoint/2010/main" val="395394238"/>
              </p:ext>
            </p:extLst>
          </p:nvPr>
        </p:nvGraphicFramePr>
        <p:xfrm>
          <a:off x="5509124" y="1897771"/>
          <a:ext cx="3177679" cy="243837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191A4B35-EEE0-4888-B207-09D7DCD60F10}"/>
              </a:ext>
            </a:extLst>
          </p:cNvPr>
          <p:cNvGraphicFramePr>
            <a:graphicFrameLocks/>
          </p:cNvGraphicFramePr>
          <p:nvPr>
            <p:extLst>
              <p:ext uri="{D42A27DB-BD31-4B8C-83A1-F6EECF244321}">
                <p14:modId xmlns:p14="http://schemas.microsoft.com/office/powerpoint/2010/main" val="886421312"/>
              </p:ext>
            </p:extLst>
          </p:nvPr>
        </p:nvGraphicFramePr>
        <p:xfrm>
          <a:off x="5597286" y="4336145"/>
          <a:ext cx="3159619" cy="242743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AF502157-C2DC-DBD2-18E9-AF353314C628}"/>
              </a:ext>
            </a:extLst>
          </p:cNvPr>
          <p:cNvGraphicFramePr>
            <a:graphicFrameLocks/>
          </p:cNvGraphicFramePr>
          <p:nvPr>
            <p:extLst>
              <p:ext uri="{D42A27DB-BD31-4B8C-83A1-F6EECF244321}">
                <p14:modId xmlns:p14="http://schemas.microsoft.com/office/powerpoint/2010/main" val="2632408704"/>
              </p:ext>
            </p:extLst>
          </p:nvPr>
        </p:nvGraphicFramePr>
        <p:xfrm>
          <a:off x="975363" y="4430566"/>
          <a:ext cx="3177679" cy="2427435"/>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86DE31-911A-8559-5756-6DA21036A1A9}"/>
              </a:ext>
            </a:extLst>
          </p:cNvPr>
          <p:cNvSpPr>
            <a:spLocks noGrp="1"/>
          </p:cNvSpPr>
          <p:nvPr>
            <p:ph type="title"/>
          </p:nvPr>
        </p:nvSpPr>
        <p:spPr>
          <a:xfrm>
            <a:off x="450851" y="4800601"/>
            <a:ext cx="8242300" cy="566739"/>
          </a:xfrm>
        </p:spPr>
        <p:txBody>
          <a:bodyPr>
            <a:noAutofit/>
          </a:bodyPr>
          <a:lstStyle/>
          <a:p>
            <a:pPr algn="ctr"/>
            <a:r>
              <a:rPr lang="en-GB" sz="2800" dirty="0">
                <a:solidFill>
                  <a:srgbClr val="E1B12C"/>
                </a:solidFill>
                <a:latin typeface="Outfit" pitchFamily="2" charset="0"/>
              </a:rPr>
              <a:t>Still on ticket sales and revenue breakdown</a:t>
            </a:r>
            <a:endParaRPr lang="en-US" sz="2800" dirty="0">
              <a:solidFill>
                <a:srgbClr val="E1B12C"/>
              </a:solidFill>
              <a:latin typeface="Outfit" pitchFamily="2" charset="0"/>
            </a:endParaRPr>
          </a:p>
        </p:txBody>
      </p:sp>
      <p:graphicFrame>
        <p:nvGraphicFramePr>
          <p:cNvPr id="7" name="Picture Placeholder 6">
            <a:extLst>
              <a:ext uri="{FF2B5EF4-FFF2-40B4-BE49-F238E27FC236}">
                <a16:creationId xmlns:a16="http://schemas.microsoft.com/office/drawing/2014/main" id="{FDED7B07-B21B-498E-8C55-11ACC0CDC3F8}"/>
              </a:ext>
            </a:extLst>
          </p:cNvPr>
          <p:cNvGraphicFramePr>
            <a:graphicFrameLocks noGrp="1"/>
          </p:cNvGraphicFramePr>
          <p:nvPr>
            <p:ph type="pic" idx="1"/>
            <p:extLst>
              <p:ext uri="{D42A27DB-BD31-4B8C-83A1-F6EECF244321}">
                <p14:modId xmlns:p14="http://schemas.microsoft.com/office/powerpoint/2010/main" val="3205894606"/>
              </p:ext>
            </p:extLst>
          </p:nvPr>
        </p:nvGraphicFramePr>
        <p:xfrm>
          <a:off x="401639" y="612775"/>
          <a:ext cx="8291512" cy="4187826"/>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 Placeholder 5">
            <a:extLst>
              <a:ext uri="{FF2B5EF4-FFF2-40B4-BE49-F238E27FC236}">
                <a16:creationId xmlns:a16="http://schemas.microsoft.com/office/drawing/2014/main" id="{798F9E64-EA6D-5853-EDED-B9E49AF850F0}"/>
              </a:ext>
            </a:extLst>
          </p:cNvPr>
          <p:cNvSpPr>
            <a:spLocks noGrp="1"/>
          </p:cNvSpPr>
          <p:nvPr>
            <p:ph type="body" sz="half" idx="2"/>
          </p:nvPr>
        </p:nvSpPr>
        <p:spPr>
          <a:xfrm>
            <a:off x="401639" y="5367339"/>
            <a:ext cx="8291512" cy="1057847"/>
          </a:xfrm>
        </p:spPr>
        <p:txBody>
          <a:bodyPr>
            <a:noAutofit/>
          </a:bodyPr>
          <a:lstStyle/>
          <a:p>
            <a:r>
              <a:rPr lang="en-US" sz="2000" dirty="0">
                <a:solidFill>
                  <a:srgbClr val="E1B12C"/>
                </a:solidFill>
                <a:latin typeface="Outfit" pitchFamily="2" charset="0"/>
              </a:rPr>
              <a:t>This comparison highlights the discounts offered to various </a:t>
            </a:r>
            <a:r>
              <a:rPr lang="en-US" sz="2000" dirty="0" err="1">
                <a:solidFill>
                  <a:srgbClr val="E1B12C"/>
                </a:solidFill>
                <a:latin typeface="Outfit" pitchFamily="2" charset="0"/>
              </a:rPr>
              <a:t>railcard</a:t>
            </a:r>
            <a:r>
              <a:rPr lang="en-US" sz="2000" dirty="0">
                <a:solidFill>
                  <a:srgbClr val="E1B12C"/>
                </a:solidFill>
                <a:latin typeface="Outfit" pitchFamily="2" charset="0"/>
              </a:rPr>
              <a:t> holders (e.g., Adult, Senior, Disabled), demonstrating how </a:t>
            </a:r>
            <a:r>
              <a:rPr lang="en-US" sz="2000" dirty="0" err="1">
                <a:solidFill>
                  <a:srgbClr val="E1B12C"/>
                </a:solidFill>
                <a:latin typeface="Outfit" pitchFamily="2" charset="0"/>
              </a:rPr>
              <a:t>railcards</a:t>
            </a:r>
            <a:r>
              <a:rPr lang="en-US" sz="2000" dirty="0">
                <a:solidFill>
                  <a:srgbClr val="E1B12C"/>
                </a:solidFill>
                <a:latin typeface="Outfit" pitchFamily="2" charset="0"/>
              </a:rPr>
              <a:t> influence pricing and accessibility.</a:t>
            </a:r>
          </a:p>
        </p:txBody>
      </p:sp>
    </p:spTree>
    <p:extLst>
      <p:ext uri="{BB962C8B-B14F-4D97-AF65-F5344CB8AC3E}">
        <p14:creationId xmlns:p14="http://schemas.microsoft.com/office/powerpoint/2010/main" val="36557421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sz="3800" b="1" dirty="0">
                <a:solidFill>
                  <a:srgbClr val="E1B12C"/>
                </a:solidFill>
                <a:latin typeface="Outfit" pitchFamily="2" charset="0"/>
              </a:rPr>
              <a:t>Peak vs. Off-Peak Travel Patterns</a:t>
            </a:r>
          </a:p>
        </p:txBody>
      </p:sp>
      <p:sp>
        <p:nvSpPr>
          <p:cNvPr id="3" name="Content Placeholder 2"/>
          <p:cNvSpPr>
            <a:spLocks noGrp="1"/>
          </p:cNvSpPr>
          <p:nvPr>
            <p:ph idx="1"/>
          </p:nvPr>
        </p:nvSpPr>
        <p:spPr/>
        <p:txBody>
          <a:bodyPr/>
          <a:lstStyle/>
          <a:p>
            <a:pPr marL="0" indent="0">
              <a:buNone/>
            </a:pPr>
            <a:r>
              <a:rPr dirty="0">
                <a:solidFill>
                  <a:srgbClr val="E1B12C"/>
                </a:solidFill>
                <a:latin typeface="Outfit" pitchFamily="2" charset="0"/>
              </a:rPr>
              <a:t>Key Insights:</a:t>
            </a:r>
          </a:p>
          <a:p>
            <a:r>
              <a:rPr dirty="0">
                <a:solidFill>
                  <a:srgbClr val="E1B12C"/>
                </a:solidFill>
                <a:latin typeface="Outfit" pitchFamily="2" charset="0"/>
              </a:rPr>
              <a:t>Most purchases during </a:t>
            </a:r>
            <a:r>
              <a:rPr lang="en-GB" dirty="0">
                <a:solidFill>
                  <a:srgbClr val="E1B12C"/>
                </a:solidFill>
                <a:latin typeface="Outfit" pitchFamily="2" charset="0"/>
              </a:rPr>
              <a:t>happens in the morning between 12 AM and 11:59 AM</a:t>
            </a:r>
            <a:endParaRPr dirty="0">
              <a:solidFill>
                <a:srgbClr val="E1B12C"/>
              </a:solidFill>
              <a:latin typeface="Outfit" pitchFamily="2" charset="0"/>
            </a:endParaRPr>
          </a:p>
          <a:p>
            <a:r>
              <a:rPr dirty="0">
                <a:solidFill>
                  <a:srgbClr val="E1B12C"/>
                </a:solidFill>
                <a:latin typeface="Outfit" pitchFamily="2" charset="0"/>
              </a:rPr>
              <a:t>Weekday vs. Weekend demand</a:t>
            </a:r>
            <a:r>
              <a:rPr lang="en-GB" dirty="0">
                <a:solidFill>
                  <a:srgbClr val="E1B12C"/>
                </a:solidFill>
                <a:latin typeface="Outfit" pitchFamily="2" charset="0"/>
              </a:rPr>
              <a:t> are all in the same range even across months</a:t>
            </a:r>
            <a:endParaRPr dirty="0">
              <a:solidFill>
                <a:srgbClr val="E1B12C"/>
              </a:solidFill>
              <a:latin typeface="Outfit" pitchFamily="2" charset="0"/>
            </a:endParaRPr>
          </a:p>
          <a:p>
            <a:r>
              <a:rPr lang="en-GB" dirty="0">
                <a:solidFill>
                  <a:srgbClr val="E1B12C"/>
                </a:solidFill>
                <a:latin typeface="Outfit" pitchFamily="2" charset="0"/>
              </a:rPr>
              <a:t>The </a:t>
            </a:r>
            <a:r>
              <a:rPr dirty="0">
                <a:solidFill>
                  <a:srgbClr val="E1B12C"/>
                </a:solidFill>
                <a:latin typeface="Outfit" pitchFamily="2" charset="0"/>
              </a:rPr>
              <a:t>Impact of peak-hour pricing</a:t>
            </a:r>
            <a:r>
              <a:rPr lang="en-GB" dirty="0">
                <a:solidFill>
                  <a:srgbClr val="E1B12C"/>
                </a:solidFill>
                <a:latin typeface="Outfit" pitchFamily="2" charset="0"/>
              </a:rPr>
              <a:t> is because the morning hours has more than 10 hours, so I believe it is a factor to be considered.</a:t>
            </a:r>
            <a:endParaRPr dirty="0">
              <a:solidFill>
                <a:srgbClr val="E1B12C"/>
              </a:solidFill>
              <a:latin typeface="Outfit" pitchFamily="2" charset="0"/>
            </a:endParaRPr>
          </a:p>
          <a:p>
            <a:endParaRPr dirty="0">
              <a:solidFill>
                <a:srgbClr val="E1B12C"/>
              </a:solidFill>
              <a:latin typeface="Outfit" pitchFamily="2" charset="0"/>
            </a:endParaRPr>
          </a:p>
          <a:p>
            <a:endParaRPr dirty="0">
              <a:solidFill>
                <a:srgbClr val="E1B12C"/>
              </a:solidFill>
              <a:latin typeface="Outfit" pitchFamily="2" charset="0"/>
            </a:endParaRPr>
          </a:p>
        </p:txBody>
      </p:sp>
    </p:spTree>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84F37-1BF4-AE1D-CF27-81FF1D8512EE}"/>
              </a:ext>
            </a:extLst>
          </p:cNvPr>
          <p:cNvSpPr>
            <a:spLocks noGrp="1"/>
          </p:cNvSpPr>
          <p:nvPr>
            <p:ph type="title"/>
          </p:nvPr>
        </p:nvSpPr>
        <p:spPr>
          <a:xfrm>
            <a:off x="628650" y="365127"/>
            <a:ext cx="7886700" cy="1006474"/>
          </a:xfrm>
        </p:spPr>
        <p:txBody>
          <a:bodyPr/>
          <a:lstStyle/>
          <a:p>
            <a:r>
              <a:rPr lang="en-US" b="1" dirty="0">
                <a:solidFill>
                  <a:srgbClr val="E1B12C"/>
                </a:solidFill>
              </a:rPr>
              <a:t>Analyzing Passenger Behavior</a:t>
            </a:r>
          </a:p>
        </p:txBody>
      </p:sp>
      <p:sp>
        <p:nvSpPr>
          <p:cNvPr id="3" name="Content Placeholder 2">
            <a:extLst>
              <a:ext uri="{FF2B5EF4-FFF2-40B4-BE49-F238E27FC236}">
                <a16:creationId xmlns:a16="http://schemas.microsoft.com/office/drawing/2014/main" id="{E2BF1DF9-0060-756B-E951-BD04DFF628BC}"/>
              </a:ext>
            </a:extLst>
          </p:cNvPr>
          <p:cNvSpPr>
            <a:spLocks noGrp="1"/>
          </p:cNvSpPr>
          <p:nvPr>
            <p:ph idx="1"/>
          </p:nvPr>
        </p:nvSpPr>
        <p:spPr>
          <a:xfrm>
            <a:off x="628650" y="1498600"/>
            <a:ext cx="7886700" cy="4678363"/>
          </a:xfrm>
        </p:spPr>
        <p:txBody>
          <a:bodyPr>
            <a:normAutofit/>
          </a:bodyPr>
          <a:lstStyle/>
          <a:p>
            <a:pPr marL="0" indent="0">
              <a:buNone/>
            </a:pPr>
            <a:r>
              <a:rPr lang="en-GB" sz="1600" dirty="0">
                <a:solidFill>
                  <a:srgbClr val="E1B12C"/>
                </a:solidFill>
                <a:latin typeface="Outfit" pitchFamily="2" charset="0"/>
              </a:rPr>
              <a:t>Key Insight:</a:t>
            </a:r>
          </a:p>
          <a:p>
            <a:pPr>
              <a:buFontTx/>
              <a:buChar char="-"/>
            </a:pPr>
            <a:r>
              <a:rPr lang="en-US" sz="1600" dirty="0">
                <a:solidFill>
                  <a:srgbClr val="E1B12C"/>
                </a:solidFill>
                <a:latin typeface="Outfit" pitchFamily="2" charset="0"/>
              </a:rPr>
              <a:t>Less than 10% of passengers travel in First Class, indicating a clear preference for Standard Class.</a:t>
            </a:r>
          </a:p>
          <a:p>
            <a:pPr>
              <a:buFontTx/>
              <a:buChar char="-"/>
            </a:pPr>
            <a:r>
              <a:rPr lang="en-US" sz="1600" dirty="0">
                <a:solidFill>
                  <a:srgbClr val="E1B12C"/>
                </a:solidFill>
                <a:latin typeface="Outfit" pitchFamily="2" charset="0"/>
              </a:rPr>
              <a:t>Advance Tickets account for 55% of total ticket purchases, suggesting that passengers favor discounted, pre-booked travel.</a:t>
            </a:r>
          </a:p>
          <a:p>
            <a:pPr>
              <a:buFontTx/>
              <a:buChar char="-"/>
            </a:pPr>
            <a:r>
              <a:rPr lang="en-US" sz="1600" dirty="0">
                <a:solidFill>
                  <a:srgbClr val="E1B12C"/>
                </a:solidFill>
                <a:latin typeface="Outfit" pitchFamily="2" charset="0"/>
              </a:rPr>
              <a:t>Over 60% of transactions were made using credit cards, highlighting a strong preference for digital payment methods.</a:t>
            </a:r>
          </a:p>
          <a:p>
            <a:pPr marL="0" indent="0">
              <a:buNone/>
            </a:pPr>
            <a:endParaRPr lang="en-US" sz="1600" dirty="0">
              <a:solidFill>
                <a:srgbClr val="E1B12C"/>
              </a:solidFill>
              <a:latin typeface="Outfit" pitchFamily="2" charset="0"/>
            </a:endParaRPr>
          </a:p>
        </p:txBody>
      </p:sp>
      <p:graphicFrame>
        <p:nvGraphicFramePr>
          <p:cNvPr id="4" name="Chart 3">
            <a:extLst>
              <a:ext uri="{FF2B5EF4-FFF2-40B4-BE49-F238E27FC236}">
                <a16:creationId xmlns:a16="http://schemas.microsoft.com/office/drawing/2014/main" id="{AB643317-7859-4625-B32C-5AE470587F9C}"/>
              </a:ext>
            </a:extLst>
          </p:cNvPr>
          <p:cNvGraphicFramePr/>
          <p:nvPr>
            <p:extLst>
              <p:ext uri="{D42A27DB-BD31-4B8C-83A1-F6EECF244321}">
                <p14:modId xmlns:p14="http://schemas.microsoft.com/office/powerpoint/2010/main" val="521884671"/>
              </p:ext>
            </p:extLst>
          </p:nvPr>
        </p:nvGraphicFramePr>
        <p:xfrm>
          <a:off x="730885" y="3835400"/>
          <a:ext cx="2754630" cy="24764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6A833154-6A09-6084-9BCC-E72582435E31}"/>
              </a:ext>
            </a:extLst>
          </p:cNvPr>
          <p:cNvGraphicFramePr/>
          <p:nvPr>
            <p:extLst>
              <p:ext uri="{D42A27DB-BD31-4B8C-83A1-F6EECF244321}">
                <p14:modId xmlns:p14="http://schemas.microsoft.com/office/powerpoint/2010/main" val="1287036506"/>
              </p:ext>
            </p:extLst>
          </p:nvPr>
        </p:nvGraphicFramePr>
        <p:xfrm>
          <a:off x="3495992" y="3835400"/>
          <a:ext cx="2504440" cy="24765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E120D585-70F6-B864-79E3-3584474C1362}"/>
              </a:ext>
            </a:extLst>
          </p:cNvPr>
          <p:cNvGraphicFramePr/>
          <p:nvPr>
            <p:extLst>
              <p:ext uri="{D42A27DB-BD31-4B8C-83A1-F6EECF244321}">
                <p14:modId xmlns:p14="http://schemas.microsoft.com/office/powerpoint/2010/main" val="3914960648"/>
              </p:ext>
            </p:extLst>
          </p:nvPr>
        </p:nvGraphicFramePr>
        <p:xfrm>
          <a:off x="6000432" y="3835399"/>
          <a:ext cx="2754630" cy="247649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06817524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sz="3700" b="1" dirty="0">
                <a:solidFill>
                  <a:srgbClr val="E1B12C"/>
                </a:solidFill>
                <a:latin typeface="Outfit" pitchFamily="2" charset="0"/>
              </a:rPr>
              <a:t>Refund Requests &amp; Customer Experience</a:t>
            </a:r>
          </a:p>
        </p:txBody>
      </p:sp>
      <p:sp>
        <p:nvSpPr>
          <p:cNvPr id="3" name="Content Placeholder 2"/>
          <p:cNvSpPr>
            <a:spLocks noGrp="1"/>
          </p:cNvSpPr>
          <p:nvPr>
            <p:ph idx="1"/>
          </p:nvPr>
        </p:nvSpPr>
        <p:spPr>
          <a:xfrm>
            <a:off x="628650" y="1825625"/>
            <a:ext cx="4565650" cy="4351338"/>
          </a:xfrm>
        </p:spPr>
        <p:txBody>
          <a:bodyPr>
            <a:normAutofit/>
          </a:bodyPr>
          <a:lstStyle/>
          <a:p>
            <a:pPr marL="0" indent="0">
              <a:buNone/>
            </a:pPr>
            <a:r>
              <a:rPr sz="2000" dirty="0">
                <a:solidFill>
                  <a:srgbClr val="E1B12C"/>
                </a:solidFill>
                <a:latin typeface="Outfit" pitchFamily="2" charset="0"/>
              </a:rPr>
              <a:t>Key Insights:</a:t>
            </a:r>
          </a:p>
          <a:p>
            <a:r>
              <a:rPr lang="en-US" sz="2000" dirty="0">
                <a:solidFill>
                  <a:srgbClr val="E1B12C"/>
                </a:solidFill>
                <a:latin typeface="Outfit" pitchFamily="2" charset="0"/>
              </a:rPr>
              <a:t>Less than 31% of passengers on delayed or canceled trains requested a refund, meaning over 60% of affected travelers did not pursue compensation.</a:t>
            </a:r>
          </a:p>
          <a:p>
            <a:r>
              <a:rPr lang="en-US" sz="2000" dirty="0">
                <a:solidFill>
                  <a:srgbClr val="E1B12C"/>
                </a:solidFill>
                <a:latin typeface="Outfit" pitchFamily="2" charset="0"/>
              </a:rPr>
              <a:t>The Liverpool Lime Street – London Euston route had the highest number of refund requests and also recorded the most frequent delays in the dataset.</a:t>
            </a:r>
          </a:p>
        </p:txBody>
      </p:sp>
      <p:graphicFrame>
        <p:nvGraphicFramePr>
          <p:cNvPr id="5" name="Chart 4">
            <a:extLst>
              <a:ext uri="{FF2B5EF4-FFF2-40B4-BE49-F238E27FC236}">
                <a16:creationId xmlns:a16="http://schemas.microsoft.com/office/drawing/2014/main" id="{00FF0E6F-A895-8C87-5702-48373A9D4022}"/>
              </a:ext>
            </a:extLst>
          </p:cNvPr>
          <p:cNvGraphicFramePr/>
          <p:nvPr>
            <p:extLst>
              <p:ext uri="{D42A27DB-BD31-4B8C-83A1-F6EECF244321}">
                <p14:modId xmlns:p14="http://schemas.microsoft.com/office/powerpoint/2010/main" val="3627284413"/>
              </p:ext>
            </p:extLst>
          </p:nvPr>
        </p:nvGraphicFramePr>
        <p:xfrm>
          <a:off x="5194300" y="1825625"/>
          <a:ext cx="3321050" cy="3355975"/>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b="1" dirty="0">
                <a:solidFill>
                  <a:srgbClr val="E1B12C"/>
                </a:solidFill>
                <a:latin typeface="Outfit" pitchFamily="2" charset="0"/>
              </a:rPr>
              <a:t>Operational Efficiency &amp; Resource Allocation</a:t>
            </a:r>
          </a:p>
        </p:txBody>
      </p:sp>
      <p:sp>
        <p:nvSpPr>
          <p:cNvPr id="3" name="Content Placeholder 2"/>
          <p:cNvSpPr>
            <a:spLocks noGrp="1"/>
          </p:cNvSpPr>
          <p:nvPr>
            <p:ph idx="1"/>
          </p:nvPr>
        </p:nvSpPr>
        <p:spPr/>
        <p:txBody>
          <a:bodyPr>
            <a:normAutofit/>
          </a:bodyPr>
          <a:lstStyle/>
          <a:p>
            <a:pPr marL="0" indent="0">
              <a:buNone/>
            </a:pPr>
            <a:r>
              <a:rPr sz="2400" dirty="0">
                <a:solidFill>
                  <a:srgbClr val="E1B12C"/>
                </a:solidFill>
                <a:latin typeface="Outfit" pitchFamily="2" charset="0"/>
              </a:rPr>
              <a:t>Key Insights:</a:t>
            </a:r>
          </a:p>
          <a:p>
            <a:r>
              <a:rPr lang="en-US" sz="2400" dirty="0">
                <a:solidFill>
                  <a:srgbClr val="E1B12C"/>
                </a:solidFill>
                <a:latin typeface="Outfit" pitchFamily="2" charset="0"/>
              </a:rPr>
              <a:t>The busiest route was Manchester Piccadilly – Liverpool Lime Street, with 4,628 individual transactions over four months. It is also the route with the cancellations due to weather </a:t>
            </a:r>
            <a:r>
              <a:rPr lang="en-GB" sz="2400" dirty="0">
                <a:solidFill>
                  <a:srgbClr val="E1B12C"/>
                </a:solidFill>
                <a:latin typeface="Outfit" pitchFamily="2" charset="0"/>
              </a:rPr>
              <a:t>conditions.</a:t>
            </a:r>
            <a:endParaRPr lang="en-US" sz="2400" dirty="0">
              <a:solidFill>
                <a:srgbClr val="E1B12C"/>
              </a:solidFill>
              <a:latin typeface="Outfit" pitchFamily="2" charset="0"/>
            </a:endParaRPr>
          </a:p>
          <a:p>
            <a:r>
              <a:rPr lang="en-US" sz="2400" dirty="0">
                <a:solidFill>
                  <a:srgbClr val="E1B12C"/>
                </a:solidFill>
                <a:latin typeface="Outfit" pitchFamily="2" charset="0"/>
              </a:rPr>
              <a:t>This was followed by London Euston – Birmingham New Street, with 4,209 transactions.</a:t>
            </a:r>
          </a:p>
          <a:p>
            <a:r>
              <a:rPr lang="en-US" sz="2400" dirty="0">
                <a:solidFill>
                  <a:srgbClr val="E1B12C"/>
                </a:solidFill>
                <a:latin typeface="Outfit" pitchFamily="2" charset="0"/>
              </a:rPr>
              <a:t>Once again, the Liverpool Lime Street – London Euston route had the most frequent delays, with signal failure being the primary cause.</a:t>
            </a:r>
          </a:p>
          <a:p>
            <a:pPr marL="0" indent="0">
              <a:buNone/>
            </a:pPr>
            <a:endParaRPr sz="2400" dirty="0">
              <a:solidFill>
                <a:srgbClr val="E1B12C"/>
              </a:solidFill>
              <a:latin typeface="Outfit" pitchFamily="2" charset="0"/>
            </a:endParaRPr>
          </a:p>
          <a:p>
            <a:endParaRPr sz="2400" dirty="0">
              <a:solidFill>
                <a:srgbClr val="E1B12C"/>
              </a:solidFill>
              <a:latin typeface="Outfit" pitchFamily="2" charset="0"/>
            </a:endParaRPr>
          </a:p>
        </p:txBody>
      </p:sp>
    </p:spTree>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1120774"/>
          </a:xfrm>
        </p:spPr>
        <p:txBody>
          <a:bodyPr/>
          <a:lstStyle/>
          <a:p>
            <a:r>
              <a:rPr b="1" dirty="0">
                <a:solidFill>
                  <a:srgbClr val="E1B12C"/>
                </a:solidFill>
                <a:latin typeface="Outfit" pitchFamily="2" charset="0"/>
              </a:rPr>
              <a:t>Key Recommendations</a:t>
            </a:r>
            <a:r>
              <a:rPr lang="en-GB" b="1" dirty="0">
                <a:solidFill>
                  <a:srgbClr val="E1B12C"/>
                </a:solidFill>
                <a:latin typeface="Outfit" pitchFamily="2" charset="0"/>
              </a:rPr>
              <a:t>:</a:t>
            </a:r>
            <a:endParaRPr b="1" dirty="0">
              <a:solidFill>
                <a:srgbClr val="E1B12C"/>
              </a:solidFill>
              <a:latin typeface="Outfit" pitchFamily="2" charset="0"/>
            </a:endParaRPr>
          </a:p>
        </p:txBody>
      </p:sp>
      <p:sp>
        <p:nvSpPr>
          <p:cNvPr id="3" name="Content Placeholder 2"/>
          <p:cNvSpPr>
            <a:spLocks noGrp="1"/>
          </p:cNvSpPr>
          <p:nvPr>
            <p:ph idx="1"/>
          </p:nvPr>
        </p:nvSpPr>
        <p:spPr>
          <a:xfrm>
            <a:off x="628650" y="1346200"/>
            <a:ext cx="7886700" cy="5308600"/>
          </a:xfrm>
        </p:spPr>
        <p:txBody>
          <a:bodyPr>
            <a:noAutofit/>
          </a:bodyPr>
          <a:lstStyle/>
          <a:p>
            <a:r>
              <a:rPr lang="en-US" sz="1900" dirty="0">
                <a:solidFill>
                  <a:srgbClr val="E1B12C"/>
                </a:solidFill>
                <a:latin typeface="Outfit" pitchFamily="2" charset="0"/>
              </a:rPr>
              <a:t>Improve Delay-Prone Routes: Focus on infrastructure improvements (e.g. signal reliability) on routes like Manchester Piccadilly – Leeds and Liverpool Lime Street – London Euston.</a:t>
            </a:r>
          </a:p>
          <a:p>
            <a:r>
              <a:rPr lang="en-US" sz="1900" dirty="0">
                <a:solidFill>
                  <a:srgbClr val="E1B12C"/>
                </a:solidFill>
                <a:latin typeface="Outfit" pitchFamily="2" charset="0"/>
              </a:rPr>
              <a:t>Boost Refund Awareness: Educate passengers on how to claim refunds efficiently after delays/cancellations to build trust.</a:t>
            </a:r>
          </a:p>
          <a:p>
            <a:r>
              <a:rPr lang="en-US" sz="1900" dirty="0">
                <a:solidFill>
                  <a:srgbClr val="E1B12C"/>
                </a:solidFill>
                <a:latin typeface="Outfit" pitchFamily="2" charset="0"/>
              </a:rPr>
              <a:t>Optimize Resource Allocation: Deploy more staff and resources to high-volume routes like Manchester Piccadilly – Liverpool Lime Street to handle passenger traffic smoothly.</a:t>
            </a:r>
          </a:p>
          <a:p>
            <a:r>
              <a:rPr lang="en-US" sz="1900" dirty="0">
                <a:solidFill>
                  <a:srgbClr val="E1B12C"/>
                </a:solidFill>
                <a:latin typeface="Outfit" pitchFamily="2" charset="0"/>
              </a:rPr>
              <a:t>Dynamic Pricing Strategy: Review </a:t>
            </a:r>
            <a:r>
              <a:rPr lang="en-US" sz="1900" dirty="0" err="1">
                <a:solidFill>
                  <a:srgbClr val="E1B12C"/>
                </a:solidFill>
                <a:latin typeface="Outfit" pitchFamily="2" charset="0"/>
              </a:rPr>
              <a:t>railcard</a:t>
            </a:r>
            <a:r>
              <a:rPr lang="en-US" sz="1900" dirty="0">
                <a:solidFill>
                  <a:srgbClr val="E1B12C"/>
                </a:solidFill>
                <a:latin typeface="Outfit" pitchFamily="2" charset="0"/>
              </a:rPr>
              <a:t> benefits and ticket pricing to ensure balanced revenue generation while still encouraging </a:t>
            </a:r>
            <a:r>
              <a:rPr lang="en-US" sz="1900" dirty="0" err="1">
                <a:solidFill>
                  <a:srgbClr val="E1B12C"/>
                </a:solidFill>
                <a:latin typeface="Outfit" pitchFamily="2" charset="0"/>
              </a:rPr>
              <a:t>railcard</a:t>
            </a:r>
            <a:r>
              <a:rPr lang="en-US" sz="1900" dirty="0">
                <a:solidFill>
                  <a:srgbClr val="E1B12C"/>
                </a:solidFill>
                <a:latin typeface="Outfit" pitchFamily="2" charset="0"/>
              </a:rPr>
              <a:t> usage.</a:t>
            </a:r>
          </a:p>
          <a:p>
            <a:r>
              <a:rPr lang="en-US" sz="1900" dirty="0">
                <a:solidFill>
                  <a:srgbClr val="E1B12C"/>
                </a:solidFill>
                <a:latin typeface="Outfit" pitchFamily="2" charset="0"/>
              </a:rPr>
              <a:t>Encourage Digital Payments: Since more than 60% of users prefer credit cards, invest in enhancing online payment experience and security.</a:t>
            </a:r>
          </a:p>
          <a:p>
            <a:r>
              <a:rPr lang="en-US" sz="1900" dirty="0">
                <a:solidFill>
                  <a:srgbClr val="E1B12C"/>
                </a:solidFill>
                <a:latin typeface="Outfit" pitchFamily="2" charset="0"/>
              </a:rPr>
              <a:t>First-Class Marketing Opportunities: With less than 10% of passengers opting for First Class, marketing efforts could be targeted to boost premium travel adoption.</a:t>
            </a:r>
            <a:endParaRPr sz="1900" dirty="0">
              <a:solidFill>
                <a:srgbClr val="E1B12C"/>
              </a:solidFill>
              <a:latin typeface="Outfit"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052515"/>
          </a:xfrm>
        </p:spPr>
        <p:txBody>
          <a:bodyPr/>
          <a:lstStyle/>
          <a:p>
            <a:pPr algn="ctr"/>
            <a:r>
              <a:rPr b="1" dirty="0">
                <a:solidFill>
                  <a:srgbClr val="E1B12C"/>
                </a:solidFill>
                <a:latin typeface="Outfit" pitchFamily="2" charset="0"/>
              </a:rPr>
              <a:t>Conclusion &amp; Next Steps</a:t>
            </a:r>
          </a:p>
        </p:txBody>
      </p:sp>
      <p:sp>
        <p:nvSpPr>
          <p:cNvPr id="3" name="Content Placeholder 2"/>
          <p:cNvSpPr>
            <a:spLocks noGrp="1"/>
          </p:cNvSpPr>
          <p:nvPr>
            <p:ph idx="1"/>
          </p:nvPr>
        </p:nvSpPr>
        <p:spPr>
          <a:xfrm>
            <a:off x="457200" y="1417641"/>
            <a:ext cx="8229600" cy="4906959"/>
          </a:xfrm>
        </p:spPr>
        <p:txBody>
          <a:bodyPr>
            <a:noAutofit/>
          </a:bodyPr>
          <a:lstStyle/>
          <a:p>
            <a:pPr marL="0" indent="0">
              <a:buNone/>
            </a:pPr>
            <a:r>
              <a:rPr lang="en-US" sz="2100" dirty="0">
                <a:solidFill>
                  <a:srgbClr val="E1B12C"/>
                </a:solidFill>
                <a:latin typeface="Outfit" pitchFamily="2" charset="0"/>
              </a:rPr>
              <a:t>In conclusion, the data revealed key insights into the operational performance and customer behavior within the London railway service. The average delay across all routes is relatively low at 3.1 minutes, but some routes experience significant delays, highlighting areas needing attention. Most passengers prefer Advance tickets and Standard class, with Credit Card being the dominant payment method. Despite many delayed or canceled trains, only a small portion of passengers request refunds, potentially due to lack of awareness or inconvenience.</a:t>
            </a:r>
          </a:p>
          <a:p>
            <a:pPr marL="0" indent="0">
              <a:buNone/>
            </a:pPr>
            <a:r>
              <a:rPr lang="en-US" sz="2100" dirty="0">
                <a:solidFill>
                  <a:srgbClr val="E1B12C"/>
                </a:solidFill>
                <a:latin typeface="Outfit" pitchFamily="2" charset="0"/>
              </a:rPr>
              <a:t>The data also revealed specific routes that experience higher traffic and operational issues, such as the Liverpool Lime Street – London Euston line, which had both the highest refund rate and delay count. These insights can inform more efficient resource allocation and help improve customer satisfaction and service delivery.</a:t>
            </a:r>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b="1" dirty="0">
                <a:solidFill>
                  <a:srgbClr val="E1B12C"/>
                </a:solidFill>
                <a:latin typeface="Outfit" pitchFamily="2" charset="0"/>
              </a:rPr>
              <a:t>Introduction</a:t>
            </a:r>
          </a:p>
        </p:txBody>
      </p:sp>
      <p:sp>
        <p:nvSpPr>
          <p:cNvPr id="4" name="Rectangle 1">
            <a:extLst>
              <a:ext uri="{FF2B5EF4-FFF2-40B4-BE49-F238E27FC236}">
                <a16:creationId xmlns:a16="http://schemas.microsoft.com/office/drawing/2014/main" id="{C6CD7B55-8D50-3B1E-977B-C409432BCBE9}"/>
              </a:ext>
            </a:extLst>
          </p:cNvPr>
          <p:cNvSpPr>
            <a:spLocks noGrp="1" noChangeArrowheads="1"/>
          </p:cNvSpPr>
          <p:nvPr>
            <p:ph idx="1"/>
          </p:nvPr>
        </p:nvSpPr>
        <p:spPr bwMode="auto">
          <a:xfrm>
            <a:off x="304800" y="1557718"/>
            <a:ext cx="8671592" cy="45335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p>
            <a:pPr marL="0" indent="0" eaLnBrk="0" fontAlgn="base" hangingPunct="0">
              <a:lnSpc>
                <a:spcPct val="100000"/>
              </a:lnSpc>
              <a:spcBef>
                <a:spcPct val="0"/>
              </a:spcBef>
              <a:spcAft>
                <a:spcPct val="0"/>
              </a:spcAft>
              <a:buFontTx/>
              <a:buChar char="•"/>
            </a:pPr>
            <a:r>
              <a:rPr lang="en-US" altLang="en-US" sz="2400" dirty="0">
                <a:solidFill>
                  <a:srgbClr val="E1B12C"/>
                </a:solidFill>
                <a:latin typeface="Outfit" pitchFamily="2" charset="0"/>
              </a:rPr>
              <a:t>The London railway network supports millions of daily commuters across the city.</a:t>
            </a:r>
          </a:p>
          <a:p>
            <a:pPr marL="0" indent="0" eaLnBrk="0" fontAlgn="base" hangingPunct="0">
              <a:lnSpc>
                <a:spcPct val="100000"/>
              </a:lnSpc>
              <a:spcBef>
                <a:spcPct val="0"/>
              </a:spcBef>
              <a:spcAft>
                <a:spcPct val="0"/>
              </a:spcAft>
              <a:buFontTx/>
              <a:buChar char="•"/>
            </a:pPr>
            <a:r>
              <a:rPr lang="en-US" altLang="en-US" sz="2400" dirty="0">
                <a:solidFill>
                  <a:srgbClr val="E1B12C"/>
                </a:solidFill>
                <a:latin typeface="Outfit" pitchFamily="2" charset="0"/>
              </a:rPr>
              <a:t>This project analyzes ticket sales, journey timelines, and train performance.</a:t>
            </a:r>
          </a:p>
          <a:p>
            <a:pPr marL="0" indent="0" eaLnBrk="0" fontAlgn="base" hangingPunct="0">
              <a:lnSpc>
                <a:spcPct val="100000"/>
              </a:lnSpc>
              <a:spcBef>
                <a:spcPct val="0"/>
              </a:spcBef>
              <a:spcAft>
                <a:spcPct val="0"/>
              </a:spcAft>
              <a:buFontTx/>
              <a:buChar char="•"/>
            </a:pPr>
            <a:r>
              <a:rPr lang="en-US" altLang="en-US" sz="2400" dirty="0">
                <a:solidFill>
                  <a:srgbClr val="E1B12C"/>
                </a:solidFill>
                <a:latin typeface="Outfit" pitchFamily="2" charset="0"/>
              </a:rPr>
              <a:t>The dataset (Jan–Apr 2024) covers:</a:t>
            </a:r>
          </a:p>
          <a:p>
            <a:pPr lvl="1" eaLnBrk="0" fontAlgn="base" hangingPunct="0">
              <a:spcBef>
                <a:spcPct val="0"/>
              </a:spcBef>
              <a:spcAft>
                <a:spcPct val="0"/>
              </a:spcAft>
              <a:buFont typeface="Wingdings" panose="05000000000000000000" pitchFamily="2" charset="2"/>
              <a:buChar char="v"/>
            </a:pPr>
            <a:r>
              <a:rPr lang="en-US" altLang="en-US" sz="2000" dirty="0">
                <a:solidFill>
                  <a:srgbClr val="E1B12C"/>
                </a:solidFill>
                <a:latin typeface="Outfit" pitchFamily="2" charset="0"/>
              </a:rPr>
              <a:t>Ticket types &amp; prices</a:t>
            </a:r>
          </a:p>
          <a:p>
            <a:pPr lvl="1" eaLnBrk="0" fontAlgn="base" hangingPunct="0">
              <a:spcBef>
                <a:spcPct val="0"/>
              </a:spcBef>
              <a:spcAft>
                <a:spcPct val="0"/>
              </a:spcAft>
              <a:buFont typeface="Wingdings" panose="05000000000000000000" pitchFamily="2" charset="2"/>
              <a:buChar char="v"/>
            </a:pPr>
            <a:r>
              <a:rPr lang="en-US" altLang="en-US" sz="2000" dirty="0">
                <a:solidFill>
                  <a:srgbClr val="E1B12C"/>
                </a:solidFill>
                <a:latin typeface="Outfit" pitchFamily="2" charset="0"/>
              </a:rPr>
              <a:t>Departure &amp; arrival stations</a:t>
            </a:r>
          </a:p>
          <a:p>
            <a:pPr lvl="1" eaLnBrk="0" fontAlgn="base" hangingPunct="0">
              <a:spcBef>
                <a:spcPct val="0"/>
              </a:spcBef>
              <a:spcAft>
                <a:spcPct val="0"/>
              </a:spcAft>
              <a:buFont typeface="Wingdings" panose="05000000000000000000" pitchFamily="2" charset="2"/>
              <a:buChar char="v"/>
            </a:pPr>
            <a:r>
              <a:rPr lang="en-US" altLang="en-US" sz="2000" dirty="0">
                <a:solidFill>
                  <a:srgbClr val="E1B12C"/>
                </a:solidFill>
                <a:latin typeface="Outfit" pitchFamily="2" charset="0"/>
              </a:rPr>
              <a:t>Payment methods &amp; </a:t>
            </a:r>
            <a:r>
              <a:rPr lang="en-US" altLang="en-US" sz="2000" dirty="0" err="1">
                <a:solidFill>
                  <a:srgbClr val="E1B12C"/>
                </a:solidFill>
                <a:latin typeface="Outfit" pitchFamily="2" charset="0"/>
              </a:rPr>
              <a:t>railcard</a:t>
            </a:r>
            <a:r>
              <a:rPr lang="en-US" altLang="en-US" sz="2000" dirty="0">
                <a:solidFill>
                  <a:srgbClr val="E1B12C"/>
                </a:solidFill>
                <a:latin typeface="Outfit" pitchFamily="2" charset="0"/>
              </a:rPr>
              <a:t> usage</a:t>
            </a:r>
          </a:p>
          <a:p>
            <a:pPr lvl="1" eaLnBrk="0" fontAlgn="base" hangingPunct="0">
              <a:spcBef>
                <a:spcPct val="0"/>
              </a:spcBef>
              <a:spcAft>
                <a:spcPct val="0"/>
              </a:spcAft>
              <a:buFont typeface="Wingdings" panose="05000000000000000000" pitchFamily="2" charset="2"/>
              <a:buChar char="v"/>
            </a:pPr>
            <a:r>
              <a:rPr lang="en-US" altLang="en-US" sz="2000" dirty="0">
                <a:solidFill>
                  <a:srgbClr val="E1B12C"/>
                </a:solidFill>
                <a:latin typeface="Outfit" pitchFamily="2" charset="0"/>
              </a:rPr>
              <a:t>Journey status (on-time, delayed, canceled)</a:t>
            </a:r>
          </a:p>
          <a:p>
            <a:pPr lvl="1" eaLnBrk="0" fontAlgn="base" hangingPunct="0">
              <a:spcBef>
                <a:spcPct val="0"/>
              </a:spcBef>
              <a:spcAft>
                <a:spcPct val="0"/>
              </a:spcAft>
              <a:buFont typeface="Wingdings" panose="05000000000000000000" pitchFamily="2" charset="2"/>
              <a:buChar char="v"/>
            </a:pPr>
            <a:r>
              <a:rPr lang="en-US" altLang="en-US" sz="2000" dirty="0">
                <a:solidFill>
                  <a:srgbClr val="E1B12C"/>
                </a:solidFill>
                <a:latin typeface="Outfit" pitchFamily="2" charset="0"/>
              </a:rPr>
              <a:t>Refund requests &amp; delay reasons</a:t>
            </a:r>
          </a:p>
          <a:p>
            <a:pPr lvl="1" eaLnBrk="0" fontAlgn="base" hangingPunct="0">
              <a:spcBef>
                <a:spcPct val="0"/>
              </a:spcBef>
              <a:spcAft>
                <a:spcPct val="0"/>
              </a:spcAft>
              <a:buFont typeface="Wingdings" panose="05000000000000000000" pitchFamily="2" charset="2"/>
              <a:buChar char="v"/>
            </a:pPr>
            <a:endParaRPr lang="en-US" altLang="en-US" sz="2000" dirty="0">
              <a:solidFill>
                <a:srgbClr val="E1B12C"/>
              </a:solidFill>
              <a:latin typeface="Outfit" pitchFamily="2" charset="0"/>
            </a:endParaRPr>
          </a:p>
          <a:p>
            <a:pPr marL="400041" lvl="1" indent="0" eaLnBrk="0" fontAlgn="base" hangingPunct="0">
              <a:spcBef>
                <a:spcPct val="0"/>
              </a:spcBef>
              <a:spcAft>
                <a:spcPct val="0"/>
              </a:spcAft>
              <a:buNone/>
            </a:pPr>
            <a:endParaRPr lang="en-US" altLang="en-US" sz="1400" dirty="0">
              <a:solidFill>
                <a:srgbClr val="E1B12C"/>
              </a:solidFill>
              <a:latin typeface="Outfit" pitchFamily="2" charset="0"/>
            </a:endParaRPr>
          </a:p>
          <a:p>
            <a:pPr marL="0" indent="0" eaLnBrk="0" fontAlgn="base" hangingPunct="0">
              <a:lnSpc>
                <a:spcPct val="100000"/>
              </a:lnSpc>
              <a:spcBef>
                <a:spcPct val="0"/>
              </a:spcBef>
              <a:spcAft>
                <a:spcPct val="0"/>
              </a:spcAft>
              <a:buFontTx/>
              <a:buChar char="•"/>
            </a:pPr>
            <a:r>
              <a:rPr lang="en-US" altLang="en-US" sz="2400" dirty="0">
                <a:solidFill>
                  <a:srgbClr val="E1B12C"/>
                </a:solidFill>
                <a:latin typeface="Outfit" pitchFamily="2" charset="0"/>
              </a:rPr>
              <a:t>This enables insights into operations, passenger behavior, and pricing strategies.</a:t>
            </a: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BE69EF28-E3CA-BC36-C945-206816D64E5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1316737"/>
            <a:ext cx="9144000" cy="5541264"/>
          </a:xfrm>
          <a:prstGeom prst="rect">
            <a:avLst/>
          </a:prstGeom>
        </p:spPr>
      </p:pic>
      <p:sp>
        <p:nvSpPr>
          <p:cNvPr id="6" name="Title 5">
            <a:extLst>
              <a:ext uri="{FF2B5EF4-FFF2-40B4-BE49-F238E27FC236}">
                <a16:creationId xmlns:a16="http://schemas.microsoft.com/office/drawing/2014/main" id="{D6B57653-7220-8595-517A-F9F7565F2BCA}"/>
              </a:ext>
            </a:extLst>
          </p:cNvPr>
          <p:cNvSpPr>
            <a:spLocks noGrp="1"/>
          </p:cNvSpPr>
          <p:nvPr>
            <p:ph type="ctrTitle"/>
          </p:nvPr>
        </p:nvSpPr>
        <p:spPr>
          <a:xfrm>
            <a:off x="685800" y="9020"/>
            <a:ext cx="7772400" cy="1307719"/>
          </a:xfrm>
        </p:spPr>
        <p:txBody>
          <a:bodyPr>
            <a:normAutofit/>
          </a:bodyPr>
          <a:lstStyle/>
          <a:p>
            <a:r>
              <a:rPr lang="en-GB" sz="7200" b="1" dirty="0">
                <a:solidFill>
                  <a:srgbClr val="E1B12C"/>
                </a:solidFill>
              </a:rPr>
              <a:t>My Dashboard</a:t>
            </a:r>
            <a:endParaRPr lang="en-US" sz="7200" b="1" dirty="0">
              <a:solidFill>
                <a:srgbClr val="E1B12C"/>
              </a:solidFill>
            </a:endParaRPr>
          </a:p>
        </p:txBody>
      </p:sp>
    </p:spTree>
    <p:extLst>
      <p:ext uri="{BB962C8B-B14F-4D97-AF65-F5344CB8AC3E}">
        <p14:creationId xmlns:p14="http://schemas.microsoft.com/office/powerpoint/2010/main" val="28836062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16BC6-C41C-F7DA-3B21-1F796D779670}"/>
              </a:ext>
            </a:extLst>
          </p:cNvPr>
          <p:cNvSpPr>
            <a:spLocks noGrp="1"/>
          </p:cNvSpPr>
          <p:nvPr>
            <p:ph type="title"/>
          </p:nvPr>
        </p:nvSpPr>
        <p:spPr/>
        <p:txBody>
          <a:bodyPr>
            <a:normAutofit/>
          </a:bodyPr>
          <a:lstStyle/>
          <a:p>
            <a:r>
              <a:rPr lang="en-GB" sz="2400" dirty="0">
                <a:solidFill>
                  <a:srgbClr val="E1B12C"/>
                </a:solidFill>
                <a:latin typeface="Outfit" pitchFamily="2" charset="0"/>
              </a:rPr>
              <a:t>This data selection are for online purchase type </a:t>
            </a:r>
            <a:endParaRPr lang="en-US" sz="2400" dirty="0">
              <a:solidFill>
                <a:srgbClr val="E1B12C"/>
              </a:solidFill>
              <a:latin typeface="Outfit" pitchFamily="2" charset="0"/>
            </a:endParaRPr>
          </a:p>
        </p:txBody>
      </p:sp>
      <p:pic>
        <p:nvPicPr>
          <p:cNvPr id="5" name="Content Placeholder 4">
            <a:extLst>
              <a:ext uri="{FF2B5EF4-FFF2-40B4-BE49-F238E27FC236}">
                <a16:creationId xmlns:a16="http://schemas.microsoft.com/office/drawing/2014/main" id="{6182E382-C2FC-FD60-D5C8-0E2DFEB1E3A3}"/>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706567" y="1600203"/>
            <a:ext cx="7730866" cy="4525963"/>
          </a:xfrm>
        </p:spPr>
      </p:pic>
    </p:spTree>
    <p:extLst>
      <p:ext uri="{BB962C8B-B14F-4D97-AF65-F5344CB8AC3E}">
        <p14:creationId xmlns:p14="http://schemas.microsoft.com/office/powerpoint/2010/main" val="771430387"/>
      </p:ext>
    </p:extLst>
  </p:cSld>
  <p:clrMapOvr>
    <a:masterClrMapping/>
  </p:clrMapOvr>
  <mc:AlternateContent xmlns:mc="http://schemas.openxmlformats.org/markup-compatibility/2006" xmlns:p14="http://schemas.microsoft.com/office/powerpoint/2010/main">
    <mc:Choice Requires="p14">
      <p:transition spd="slow" p14:dur="900">
        <p14:warp/>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13119-CC5A-16FB-C587-97685C6F5A6C}"/>
              </a:ext>
            </a:extLst>
          </p:cNvPr>
          <p:cNvSpPr>
            <a:spLocks noGrp="1"/>
          </p:cNvSpPr>
          <p:nvPr>
            <p:ph type="title"/>
          </p:nvPr>
        </p:nvSpPr>
        <p:spPr/>
        <p:txBody>
          <a:bodyPr>
            <a:normAutofit/>
          </a:bodyPr>
          <a:lstStyle/>
          <a:p>
            <a:r>
              <a:rPr lang="en-GB" sz="2400" dirty="0">
                <a:solidFill>
                  <a:srgbClr val="E1B12C"/>
                </a:solidFill>
                <a:latin typeface="Outfit" pitchFamily="2" charset="0"/>
              </a:rPr>
              <a:t>This data selection are for Station purchase type </a:t>
            </a:r>
            <a:endParaRPr lang="en-US" sz="2400" dirty="0"/>
          </a:p>
        </p:txBody>
      </p:sp>
      <p:pic>
        <p:nvPicPr>
          <p:cNvPr id="5" name="Content Placeholder 4">
            <a:extLst>
              <a:ext uri="{FF2B5EF4-FFF2-40B4-BE49-F238E27FC236}">
                <a16:creationId xmlns:a16="http://schemas.microsoft.com/office/drawing/2014/main" id="{D5A8301E-433F-D804-E00A-CA8326E653E2}"/>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706568" y="1600202"/>
            <a:ext cx="7730867" cy="4525963"/>
          </a:xfrm>
        </p:spPr>
      </p:pic>
    </p:spTree>
    <p:extLst>
      <p:ext uri="{BB962C8B-B14F-4D97-AF65-F5344CB8AC3E}">
        <p14:creationId xmlns:p14="http://schemas.microsoft.com/office/powerpoint/2010/main" val="346202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833FC-6F3E-8C62-E88B-56485051CF25}"/>
              </a:ext>
            </a:extLst>
          </p:cNvPr>
          <p:cNvSpPr>
            <a:spLocks noGrp="1"/>
          </p:cNvSpPr>
          <p:nvPr>
            <p:ph type="title"/>
          </p:nvPr>
        </p:nvSpPr>
        <p:spPr/>
        <p:txBody>
          <a:bodyPr>
            <a:normAutofit/>
          </a:bodyPr>
          <a:lstStyle/>
          <a:p>
            <a:r>
              <a:rPr lang="en-GB" sz="2400" dirty="0">
                <a:solidFill>
                  <a:srgbClr val="E1B12C"/>
                </a:solidFill>
                <a:latin typeface="Outfit" pitchFamily="2" charset="0"/>
              </a:rPr>
              <a:t>This data selection are for people whose journey are delayed by cancelling</a:t>
            </a:r>
            <a:endParaRPr lang="en-US" sz="2400" dirty="0"/>
          </a:p>
        </p:txBody>
      </p:sp>
      <p:pic>
        <p:nvPicPr>
          <p:cNvPr id="5" name="Content Placeholder 4">
            <a:extLst>
              <a:ext uri="{FF2B5EF4-FFF2-40B4-BE49-F238E27FC236}">
                <a16:creationId xmlns:a16="http://schemas.microsoft.com/office/drawing/2014/main" id="{53845FA1-231C-F04E-2666-DD1D05F4FDC8}"/>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706568" y="1600202"/>
            <a:ext cx="7730867" cy="4525963"/>
          </a:xfrm>
        </p:spPr>
      </p:pic>
    </p:spTree>
    <p:extLst>
      <p:ext uri="{BB962C8B-B14F-4D97-AF65-F5344CB8AC3E}">
        <p14:creationId xmlns:p14="http://schemas.microsoft.com/office/powerpoint/2010/main" val="3552881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13645-2338-930F-0EF4-E06CF8F184C1}"/>
              </a:ext>
            </a:extLst>
          </p:cNvPr>
          <p:cNvSpPr>
            <a:spLocks noGrp="1"/>
          </p:cNvSpPr>
          <p:nvPr>
            <p:ph type="title"/>
          </p:nvPr>
        </p:nvSpPr>
        <p:spPr/>
        <p:txBody>
          <a:bodyPr>
            <a:normAutofit/>
          </a:bodyPr>
          <a:lstStyle/>
          <a:p>
            <a:r>
              <a:rPr lang="en-GB" sz="2400" dirty="0">
                <a:solidFill>
                  <a:srgbClr val="E1B12C"/>
                </a:solidFill>
                <a:latin typeface="Outfit" pitchFamily="2" charset="0"/>
              </a:rPr>
              <a:t>This data selection are for people whose journey are not affected by are issues</a:t>
            </a:r>
            <a:endParaRPr lang="en-US" sz="2400" dirty="0"/>
          </a:p>
        </p:txBody>
      </p:sp>
      <p:pic>
        <p:nvPicPr>
          <p:cNvPr id="5" name="Content Placeholder 4">
            <a:extLst>
              <a:ext uri="{FF2B5EF4-FFF2-40B4-BE49-F238E27FC236}">
                <a16:creationId xmlns:a16="http://schemas.microsoft.com/office/drawing/2014/main" id="{D92B354E-C210-1012-52C5-A32B87159920}"/>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706568" y="1600202"/>
            <a:ext cx="7730867" cy="4525963"/>
          </a:xfrm>
        </p:spPr>
      </p:pic>
    </p:spTree>
    <p:extLst>
      <p:ext uri="{BB962C8B-B14F-4D97-AF65-F5344CB8AC3E}">
        <p14:creationId xmlns:p14="http://schemas.microsoft.com/office/powerpoint/2010/main" val="4008622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14CCA-D0B3-D27D-F96A-7DB1275918E6}"/>
              </a:ext>
            </a:extLst>
          </p:cNvPr>
          <p:cNvSpPr>
            <a:spLocks noGrp="1"/>
          </p:cNvSpPr>
          <p:nvPr>
            <p:ph type="title"/>
          </p:nvPr>
        </p:nvSpPr>
        <p:spPr>
          <a:xfrm>
            <a:off x="628650" y="365127"/>
            <a:ext cx="7886700" cy="1235076"/>
          </a:xfrm>
        </p:spPr>
        <p:txBody>
          <a:bodyPr>
            <a:normAutofit/>
          </a:bodyPr>
          <a:lstStyle/>
          <a:p>
            <a:r>
              <a:rPr lang="en-GB" sz="2400" dirty="0">
                <a:solidFill>
                  <a:srgbClr val="E1B12C"/>
                </a:solidFill>
                <a:latin typeface="Outfit" pitchFamily="2" charset="0"/>
              </a:rPr>
              <a:t>This data selection are for people whose journey are not affected by any factor</a:t>
            </a:r>
            <a:endParaRPr lang="en-US" sz="2400" dirty="0"/>
          </a:p>
        </p:txBody>
      </p:sp>
      <p:pic>
        <p:nvPicPr>
          <p:cNvPr id="7" name="Content Placeholder 6">
            <a:extLst>
              <a:ext uri="{FF2B5EF4-FFF2-40B4-BE49-F238E27FC236}">
                <a16:creationId xmlns:a16="http://schemas.microsoft.com/office/drawing/2014/main" id="{0D7C3FC7-0E6A-CA30-F9D4-5889101A5582}"/>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706568" y="1600202"/>
            <a:ext cx="7730867" cy="4525963"/>
          </a:xfrm>
        </p:spPr>
      </p:pic>
    </p:spTree>
    <p:extLst>
      <p:ext uri="{BB962C8B-B14F-4D97-AF65-F5344CB8AC3E}">
        <p14:creationId xmlns:p14="http://schemas.microsoft.com/office/powerpoint/2010/main" val="730405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1097914"/>
          </a:xfrm>
        </p:spPr>
        <p:txBody>
          <a:bodyPr>
            <a:normAutofit/>
          </a:bodyPr>
          <a:lstStyle/>
          <a:p>
            <a:pPr algn="ctr"/>
            <a:r>
              <a:rPr sz="3900" b="1" dirty="0">
                <a:solidFill>
                  <a:srgbClr val="E1B12C"/>
                </a:solidFill>
                <a:latin typeface="Outfit" pitchFamily="2" charset="0"/>
              </a:rPr>
              <a:t>Train Punctuality &amp; Delay Analysis</a:t>
            </a:r>
          </a:p>
        </p:txBody>
      </p:sp>
      <p:sp>
        <p:nvSpPr>
          <p:cNvPr id="3" name="Content Placeholder 2"/>
          <p:cNvSpPr>
            <a:spLocks noGrp="1"/>
          </p:cNvSpPr>
          <p:nvPr>
            <p:ph idx="1"/>
          </p:nvPr>
        </p:nvSpPr>
        <p:spPr>
          <a:xfrm>
            <a:off x="628650" y="1572768"/>
            <a:ext cx="7886700" cy="4604195"/>
          </a:xfrm>
        </p:spPr>
        <p:txBody>
          <a:bodyPr>
            <a:normAutofit fontScale="62500" lnSpcReduction="20000"/>
          </a:bodyPr>
          <a:lstStyle/>
          <a:p>
            <a:pPr marL="0" indent="0">
              <a:buNone/>
            </a:pPr>
            <a:r>
              <a:rPr dirty="0">
                <a:solidFill>
                  <a:srgbClr val="E1B12C"/>
                </a:solidFill>
                <a:latin typeface="Outfit" pitchFamily="2" charset="0"/>
              </a:rPr>
              <a:t>Key Insights:</a:t>
            </a:r>
          </a:p>
          <a:p>
            <a:r>
              <a:rPr lang="en-GB" dirty="0">
                <a:solidFill>
                  <a:srgbClr val="E1B12C"/>
                </a:solidFill>
                <a:latin typeface="Outfit" pitchFamily="2" charset="0"/>
              </a:rPr>
              <a:t>86.82</a:t>
            </a:r>
            <a:r>
              <a:rPr dirty="0">
                <a:solidFill>
                  <a:srgbClr val="E1B12C"/>
                </a:solidFill>
                <a:latin typeface="Outfit" pitchFamily="2" charset="0"/>
              </a:rPr>
              <a:t>% </a:t>
            </a:r>
            <a:r>
              <a:rPr lang="en-GB" dirty="0">
                <a:solidFill>
                  <a:srgbClr val="E1B12C"/>
                </a:solidFill>
                <a:latin typeface="Outfit" pitchFamily="2" charset="0"/>
              </a:rPr>
              <a:t>were </a:t>
            </a:r>
            <a:r>
              <a:rPr dirty="0">
                <a:solidFill>
                  <a:srgbClr val="E1B12C"/>
                </a:solidFill>
                <a:latin typeface="Outfit" pitchFamily="2" charset="0"/>
              </a:rPr>
              <a:t>on time, </a:t>
            </a:r>
            <a:r>
              <a:rPr lang="en-GB" dirty="0">
                <a:solidFill>
                  <a:srgbClr val="E1B12C"/>
                </a:solidFill>
                <a:latin typeface="Outfit" pitchFamily="2" charset="0"/>
              </a:rPr>
              <a:t>7.24</a:t>
            </a:r>
            <a:r>
              <a:rPr dirty="0">
                <a:solidFill>
                  <a:srgbClr val="E1B12C"/>
                </a:solidFill>
                <a:latin typeface="Outfit" pitchFamily="2" charset="0"/>
              </a:rPr>
              <a:t>% delayed, </a:t>
            </a:r>
            <a:r>
              <a:rPr lang="en-GB" dirty="0">
                <a:solidFill>
                  <a:srgbClr val="E1B12C"/>
                </a:solidFill>
                <a:latin typeface="Outfit" pitchFamily="2" charset="0"/>
              </a:rPr>
              <a:t>5.94</a:t>
            </a:r>
            <a:r>
              <a:rPr dirty="0">
                <a:solidFill>
                  <a:srgbClr val="E1B12C"/>
                </a:solidFill>
                <a:latin typeface="Outfit" pitchFamily="2" charset="0"/>
              </a:rPr>
              <a:t>% canceled</a:t>
            </a:r>
          </a:p>
          <a:p>
            <a:r>
              <a:rPr dirty="0">
                <a:solidFill>
                  <a:srgbClr val="E1B12C"/>
                </a:solidFill>
                <a:latin typeface="Outfit" pitchFamily="2" charset="0"/>
              </a:rPr>
              <a:t>Top 5 delay reasons: </a:t>
            </a:r>
            <a:endParaRPr lang="en-GB" dirty="0">
              <a:solidFill>
                <a:srgbClr val="E1B12C"/>
              </a:solidFill>
              <a:latin typeface="Outfit" pitchFamily="2" charset="0"/>
            </a:endParaRPr>
          </a:p>
          <a:p>
            <a:pPr lvl="1"/>
            <a:r>
              <a:rPr lang="en-US" dirty="0">
                <a:solidFill>
                  <a:srgbClr val="E1B12C"/>
                </a:solidFill>
                <a:latin typeface="Outfit" pitchFamily="2" charset="0"/>
              </a:rPr>
              <a:t>Signal Failure</a:t>
            </a:r>
          </a:p>
          <a:p>
            <a:pPr lvl="1"/>
            <a:r>
              <a:rPr lang="en-US" dirty="0">
                <a:solidFill>
                  <a:srgbClr val="E1B12C"/>
                </a:solidFill>
                <a:latin typeface="Outfit" pitchFamily="2" charset="0"/>
              </a:rPr>
              <a:t>Staff Shortage</a:t>
            </a:r>
          </a:p>
          <a:p>
            <a:pPr lvl="1"/>
            <a:r>
              <a:rPr lang="en-US" dirty="0">
                <a:solidFill>
                  <a:srgbClr val="E1B12C"/>
                </a:solidFill>
                <a:latin typeface="Outfit" pitchFamily="2" charset="0"/>
              </a:rPr>
              <a:t>Staffing</a:t>
            </a:r>
          </a:p>
          <a:p>
            <a:pPr lvl="1"/>
            <a:r>
              <a:rPr lang="en-US" dirty="0">
                <a:solidFill>
                  <a:srgbClr val="E1B12C"/>
                </a:solidFill>
                <a:latin typeface="Outfit" pitchFamily="2" charset="0"/>
              </a:rPr>
              <a:t>Technical Issue</a:t>
            </a:r>
          </a:p>
          <a:p>
            <a:pPr lvl="1"/>
            <a:r>
              <a:rPr lang="en-US" dirty="0">
                <a:solidFill>
                  <a:srgbClr val="E1B12C"/>
                </a:solidFill>
                <a:latin typeface="Outfit" pitchFamily="2" charset="0"/>
              </a:rPr>
              <a:t>Traffic</a:t>
            </a:r>
          </a:p>
          <a:p>
            <a:pPr lvl="1"/>
            <a:r>
              <a:rPr lang="en-US" dirty="0">
                <a:solidFill>
                  <a:srgbClr val="E1B12C"/>
                </a:solidFill>
                <a:latin typeface="Outfit" pitchFamily="2" charset="0"/>
              </a:rPr>
              <a:t>Weather</a:t>
            </a:r>
          </a:p>
          <a:p>
            <a:pPr lvl="1"/>
            <a:r>
              <a:rPr lang="en-US" dirty="0">
                <a:solidFill>
                  <a:srgbClr val="E1B12C"/>
                </a:solidFill>
                <a:latin typeface="Outfit" pitchFamily="2" charset="0"/>
              </a:rPr>
              <a:t>Weather Conditions</a:t>
            </a:r>
          </a:p>
          <a:p>
            <a:pPr marL="457189" lvl="1" indent="0">
              <a:buNone/>
            </a:pPr>
            <a:endParaRPr lang="en-US" dirty="0">
              <a:solidFill>
                <a:srgbClr val="E1B12C"/>
              </a:solidFill>
              <a:latin typeface="Outfit" pitchFamily="2" charset="0"/>
            </a:endParaRPr>
          </a:p>
          <a:p>
            <a:endParaRPr lang="en-GB" dirty="0">
              <a:solidFill>
                <a:srgbClr val="E1B12C"/>
              </a:solidFill>
              <a:latin typeface="Outfit" pitchFamily="2" charset="0"/>
            </a:endParaRPr>
          </a:p>
          <a:p>
            <a:endParaRPr dirty="0">
              <a:solidFill>
                <a:srgbClr val="E1B12C"/>
              </a:solidFill>
              <a:latin typeface="Outfit" pitchFamily="2" charset="0"/>
            </a:endParaRPr>
          </a:p>
          <a:p>
            <a:r>
              <a:rPr dirty="0">
                <a:solidFill>
                  <a:srgbClr val="E1B12C"/>
                </a:solidFill>
                <a:latin typeface="Outfit" pitchFamily="2" charset="0"/>
              </a:rPr>
              <a:t>Average delay duration </a:t>
            </a:r>
            <a:r>
              <a:rPr lang="en-GB" dirty="0">
                <a:solidFill>
                  <a:srgbClr val="E1B12C"/>
                </a:solidFill>
                <a:latin typeface="Outfit" pitchFamily="2" charset="0"/>
              </a:rPr>
              <a:t>is 3.1 minutes across all route journeys, while the routes with the highest cumulative delay is Manchester Piccadilly – Leeds and London Euston – York with a total delay time of 64.8 minutes and 36.4 minutes respectively.</a:t>
            </a:r>
            <a:endParaRPr dirty="0">
              <a:solidFill>
                <a:srgbClr val="E1B12C"/>
              </a:solidFill>
              <a:latin typeface="Outfit" pitchFamily="2" charset="0"/>
            </a:endParaRPr>
          </a:p>
          <a:p>
            <a:endParaRPr dirty="0">
              <a:solidFill>
                <a:srgbClr val="E1B12C"/>
              </a:solidFill>
              <a:latin typeface="Outfit" pitchFamily="2" charset="0"/>
            </a:endParaRPr>
          </a:p>
          <a:p>
            <a:endParaRPr dirty="0">
              <a:solidFill>
                <a:srgbClr val="E1B12C"/>
              </a:solidFill>
              <a:latin typeface="Outfit" pitchFamily="2" charset="0"/>
            </a:endParaRPr>
          </a:p>
        </p:txBody>
      </p:sp>
      <p:graphicFrame>
        <p:nvGraphicFramePr>
          <p:cNvPr id="6" name="Chart 5">
            <a:extLst>
              <a:ext uri="{FF2B5EF4-FFF2-40B4-BE49-F238E27FC236}">
                <a16:creationId xmlns:a16="http://schemas.microsoft.com/office/drawing/2014/main" id="{8D67D907-EFD9-46DB-BFF7-8D2C589D117A}"/>
              </a:ext>
            </a:extLst>
          </p:cNvPr>
          <p:cNvGraphicFramePr/>
          <p:nvPr/>
        </p:nvGraphicFramePr>
        <p:xfrm>
          <a:off x="4005072" y="2231139"/>
          <a:ext cx="3352800" cy="2648997"/>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75</TotalTime>
  <Words>991</Words>
  <Application>Microsoft Office PowerPoint</Application>
  <PresentationFormat>On-screen Show (4:3)</PresentationFormat>
  <Paragraphs>94</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Aptos Display</vt:lpstr>
      <vt:lpstr>Arial</vt:lpstr>
      <vt:lpstr>Outfit</vt:lpstr>
      <vt:lpstr>Wingdings</vt:lpstr>
      <vt:lpstr>Office Theme</vt:lpstr>
      <vt:lpstr>Train Ticket Sales &amp; Journey Analysis</vt:lpstr>
      <vt:lpstr>Introduction</vt:lpstr>
      <vt:lpstr>My Dashboard</vt:lpstr>
      <vt:lpstr>This data selection are for online purchase type </vt:lpstr>
      <vt:lpstr>This data selection are for Station purchase type </vt:lpstr>
      <vt:lpstr>This data selection are for people whose journey are delayed by cancelling</vt:lpstr>
      <vt:lpstr>This data selection are for people whose journey are not affected by are issues</vt:lpstr>
      <vt:lpstr>This data selection are for people whose journey are not affected by any factor</vt:lpstr>
      <vt:lpstr>Train Punctuality &amp; Delay Analysis</vt:lpstr>
      <vt:lpstr>Ticket Sales &amp; Revenue Breakdown</vt:lpstr>
      <vt:lpstr>Still on ticket sales and revenue breakdown</vt:lpstr>
      <vt:lpstr>Peak vs. Off-Peak Travel Patterns</vt:lpstr>
      <vt:lpstr>Analyzing Passenger Behavior</vt:lpstr>
      <vt:lpstr>Refund Requests &amp; Customer Experience</vt:lpstr>
      <vt:lpstr>Operational Efficiency &amp; Resource Allocation</vt:lpstr>
      <vt:lpstr>Key Recommendations:</vt:lpstr>
      <vt:lpstr>Conclusion &amp; 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AUGUSTINE EMENIKE</dc:creator>
  <cp:lastModifiedBy>AUGUSTINE EMENIKE</cp:lastModifiedBy>
  <cp:revision>4</cp:revision>
  <dcterms:created xsi:type="dcterms:W3CDTF">2025-04-05T09:16:30Z</dcterms:created>
  <dcterms:modified xsi:type="dcterms:W3CDTF">2025-04-05T10:54:10Z</dcterms:modified>
</cp:coreProperties>
</file>

<file path=docProps/thumbnail.jpeg>
</file>